
<file path=[Content_Types].xml><?xml version="1.0" encoding="utf-8"?>
<Types xmlns="http://schemas.openxmlformats.org/package/2006/content-types">
  <Default Extension="fntdata" ContentType="application/x-fontdata"/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Relationship Id="rId4" Type="http://schemas.openxmlformats.org/officeDocument/2006/relationships/custom-properties" Target="docProps/custom.xml" 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16256000" cy="9144000"/>
  <p:notesSz cx="9144000" cy="16256000"/>
  <p:embeddedFontLst>
    <p:embeddedFont>
      <p:font typeface="Quattrocento Sans" charset="-122" pitchFamily="34"/>
      <p:regular r:id="rId19"/>
    </p:embeddedFont>
    <p:embeddedFont>
      <p:font typeface="Liter" charset="-122" pitchFamily="34"/>
      <p:regular r:id="rId20"/>
    </p:embeddedFont>
  </p:embeddedFon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9" Type="http://schemas.openxmlformats.org/officeDocument/2006/relationships/font" Target="fonts/font1.fntdata"/><Relationship Id="rId20" Type="http://schemas.openxmlformats.org/officeDocument/2006/relationships/font" Target="fonts/font2.fntdata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PTIST_MASTER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C3E5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https://kimi-web-img.moonshot.cn/img/englangbooks.co.uk/224c143477bb69c5905e6bd687d39e603b875fd0.jpg">    </p:cNvPr>
          <p:cNvPicPr>
            <a:picLocks noChangeAspect="1"/>
          </p:cNvPicPr>
          <p:nvPr/>
        </p:nvPicPr>
        <p:blipFill>
          <a:blip r:embed="rId1">
            <a:alphaModFix amt="20000"/>
          </a:blip>
          <a:srcRect l="0" r="0" t="29398" b="29398"/>
          <a:stretch/>
        </p:blipFill>
        <p:spPr>
          <a:xfrm>
            <a:off x="0" y="0"/>
            <a:ext cx="16256000" cy="9144000"/>
          </a:xfrm>
          <a:prstGeom prst="roundRect">
            <a:avLst>
              <a:gd name="adj" fmla="val 0"/>
            </a:avLst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16256000" cy="9144000"/>
          </a:xfrm>
          <a:custGeom>
            <a:avLst/>
            <a:gdLst/>
            <a:ahLst/>
            <a:cxnLst/>
            <a:rect l="l" t="t" r="r" b="b"/>
            <a:pathLst>
              <a:path w="16256000" h="9144000">
                <a:moveTo>
                  <a:pt x="0" y="0"/>
                </a:moveTo>
                <a:lnTo>
                  <a:pt x="16256000" y="0"/>
                </a:lnTo>
                <a:lnTo>
                  <a:pt x="16256000" y="9144000"/>
                </a:lnTo>
                <a:lnTo>
                  <a:pt x="0" y="9144000"/>
                </a:lnTo>
                <a:lnTo>
                  <a:pt x="0" y="0"/>
                </a:lnTo>
                <a:close/>
              </a:path>
            </a:pathLst>
          </a:custGeom>
          <a:gradFill rotWithShape="1" flip="none">
            <a:gsLst>
              <a:gs pos="0">
                <a:srgbClr val="2C3E50">
                  <a:alpha val="95000"/>
                </a:srgbClr>
              </a:gs>
              <a:gs pos="50000">
                <a:srgbClr val="2C3E50">
                  <a:alpha val="90000"/>
                </a:srgbClr>
              </a:gs>
              <a:gs pos="100000">
                <a:srgbClr val="8E9EAB">
                  <a:alpha val="80000"/>
                </a:srgbClr>
              </a:gs>
            </a:gsLst>
            <a:lin ang="2700000" scaled="1"/>
          </a:gradFill>
          <a:ln/>
        </p:spPr>
      </p:sp>
      <p:sp>
        <p:nvSpPr>
          <p:cNvPr id="4" name="Shape 1"/>
          <p:cNvSpPr/>
          <p:nvPr/>
        </p:nvSpPr>
        <p:spPr>
          <a:xfrm>
            <a:off x="6556956" y="2197350"/>
            <a:ext cx="3136900" cy="558800"/>
          </a:xfrm>
          <a:custGeom>
            <a:avLst/>
            <a:gdLst/>
            <a:ahLst/>
            <a:cxnLst/>
            <a:rect l="l" t="t" r="r" b="b"/>
            <a:pathLst>
              <a:path w="3136900" h="558800">
                <a:moveTo>
                  <a:pt x="279400" y="0"/>
                </a:moveTo>
                <a:lnTo>
                  <a:pt x="2857500" y="0"/>
                </a:lnTo>
                <a:cubicBezTo>
                  <a:pt x="3011705" y="0"/>
                  <a:pt x="3136900" y="125195"/>
                  <a:pt x="3136900" y="279400"/>
                </a:cubicBezTo>
                <a:lnTo>
                  <a:pt x="3136900" y="279400"/>
                </a:lnTo>
                <a:cubicBezTo>
                  <a:pt x="3136900" y="433605"/>
                  <a:pt x="3011705" y="558800"/>
                  <a:pt x="2857500" y="558800"/>
                </a:cubicBezTo>
                <a:lnTo>
                  <a:pt x="279400" y="558800"/>
                </a:lnTo>
                <a:cubicBezTo>
                  <a:pt x="125195" y="558800"/>
                  <a:pt x="0" y="433605"/>
                  <a:pt x="0" y="279400"/>
                </a:cubicBezTo>
                <a:lnTo>
                  <a:pt x="0" y="279400"/>
                </a:lnTo>
                <a:cubicBezTo>
                  <a:pt x="0" y="125195"/>
                  <a:pt x="125195" y="0"/>
                  <a:pt x="279400" y="0"/>
                </a:cubicBezTo>
                <a:close/>
              </a:path>
            </a:pathLst>
          </a:custGeom>
          <a:solidFill>
            <a:srgbClr val="D4A373"/>
          </a:solidFill>
          <a:ln/>
        </p:spPr>
      </p:sp>
      <p:sp>
        <p:nvSpPr>
          <p:cNvPr id="5" name="Text 2"/>
          <p:cNvSpPr/>
          <p:nvPr/>
        </p:nvSpPr>
        <p:spPr>
          <a:xfrm>
            <a:off x="6804591" y="2298886"/>
            <a:ext cx="26416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800" b="1" spc="90" kern="0" dirty="0">
                <a:solidFill>
                  <a:srgbClr val="F8F7F2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ADVANCED GRAMMAR</a:t>
            </a:r>
            <a:endParaRPr lang="en-US" sz="1600" dirty="0"/>
          </a:p>
        </p:txBody>
      </p:sp>
      <p:sp>
        <p:nvSpPr>
          <p:cNvPr id="6" name="Text 3"/>
          <p:cNvSpPr/>
          <p:nvPr/>
        </p:nvSpPr>
        <p:spPr>
          <a:xfrm>
            <a:off x="4491961" y="3467127"/>
            <a:ext cx="72771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7200" b="1" dirty="0">
                <a:solidFill>
                  <a:srgbClr val="F8F7F2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English Inversion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6039667" y="4914792"/>
            <a:ext cx="41783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3000" dirty="0">
                <a:solidFill>
                  <a:srgbClr val="D4A373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 Powerful Stylistic Tool</a:t>
            </a:r>
            <a:endParaRPr lang="en-US" sz="1600" dirty="0"/>
          </a:p>
        </p:txBody>
      </p:sp>
      <p:sp>
        <p:nvSpPr>
          <p:cNvPr id="8" name="Shape 5"/>
          <p:cNvSpPr/>
          <p:nvPr/>
        </p:nvSpPr>
        <p:spPr>
          <a:xfrm>
            <a:off x="7315214" y="5981497"/>
            <a:ext cx="1625600" cy="50800"/>
          </a:xfrm>
          <a:custGeom>
            <a:avLst/>
            <a:gdLst/>
            <a:ahLst/>
            <a:cxnLst/>
            <a:rect l="l" t="t" r="r" b="b"/>
            <a:pathLst>
              <a:path w="1625600" h="50800">
                <a:moveTo>
                  <a:pt x="0" y="0"/>
                </a:moveTo>
                <a:lnTo>
                  <a:pt x="1625600" y="0"/>
                </a:lnTo>
                <a:lnTo>
                  <a:pt x="1625600" y="50800"/>
                </a:lnTo>
                <a:lnTo>
                  <a:pt x="0" y="50800"/>
                </a:lnTo>
                <a:lnTo>
                  <a:pt x="0" y="0"/>
                </a:lnTo>
                <a:close/>
              </a:path>
            </a:pathLst>
          </a:custGeom>
          <a:solidFill>
            <a:srgbClr val="D4A373"/>
          </a:solidFill>
          <a:ln/>
        </p:spPr>
      </p:sp>
      <p:sp>
        <p:nvSpPr>
          <p:cNvPr id="9" name="Text 6"/>
          <p:cNvSpPr/>
          <p:nvPr/>
        </p:nvSpPr>
        <p:spPr>
          <a:xfrm>
            <a:off x="4285370" y="6540167"/>
            <a:ext cx="7683500" cy="4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10000"/>
              </a:lnSpc>
            </a:pPr>
            <a:r>
              <a:rPr lang="en-US" sz="2400" dirty="0">
                <a:solidFill>
                  <a:srgbClr val="F8F7F2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Mastering Word Order for Emphasis, Formality, and Style</a:t>
            </a:r>
            <a:endParaRPr lang="en-US" sz="1600" dirty="0"/>
          </a:p>
        </p:txBody>
      </p:sp>
    </p:spTree>
  </p:cSld>
  <p:clrMapOvr>
    <a:masterClrMapping/>
  </p:clrMapOvr>
  <p:transition>
    <p:fade/>
    <p:spd val="me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7946" y="507944"/>
            <a:ext cx="153416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spc="80" kern="0" dirty="0">
                <a:solidFill>
                  <a:srgbClr val="D4A373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FREER PRODUCTION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507946" y="914177"/>
            <a:ext cx="15468600" cy="5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90000"/>
              </a:lnSpc>
            </a:pPr>
            <a:r>
              <a:rPr lang="en-US" sz="3600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Upgrade the Text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507946" y="1625284"/>
            <a:ext cx="15240000" cy="762000"/>
          </a:xfrm>
          <a:custGeom>
            <a:avLst/>
            <a:gdLst/>
            <a:ahLst/>
            <a:cxnLst/>
            <a:rect l="l" t="t" r="r" b="b"/>
            <a:pathLst>
              <a:path w="15240000" h="762000">
                <a:moveTo>
                  <a:pt x="152400" y="0"/>
                </a:moveTo>
                <a:lnTo>
                  <a:pt x="15087600" y="0"/>
                </a:lnTo>
                <a:cubicBezTo>
                  <a:pt x="15171712" y="0"/>
                  <a:pt x="15240000" y="68288"/>
                  <a:pt x="15240000" y="152400"/>
                </a:cubicBezTo>
                <a:lnTo>
                  <a:pt x="15240000" y="609600"/>
                </a:lnTo>
                <a:cubicBezTo>
                  <a:pt x="15240000" y="693712"/>
                  <a:pt x="15171712" y="762000"/>
                  <a:pt x="15087600" y="762000"/>
                </a:cubicBezTo>
                <a:lnTo>
                  <a:pt x="152400" y="762000"/>
                </a:lnTo>
                <a:cubicBezTo>
                  <a:pt x="68288" y="762000"/>
                  <a:pt x="0" y="693712"/>
                  <a:pt x="0" y="609600"/>
                </a:cubicBezTo>
                <a:lnTo>
                  <a:pt x="0" y="152400"/>
                </a:lnTo>
                <a:cubicBezTo>
                  <a:pt x="0" y="68288"/>
                  <a:pt x="68288" y="0"/>
                  <a:pt x="152400" y="0"/>
                </a:cubicBezTo>
                <a:close/>
              </a:path>
            </a:pathLst>
          </a:custGeom>
          <a:solidFill>
            <a:srgbClr val="8E9EAB">
              <a:alpha val="10196"/>
            </a:srgbClr>
          </a:solidFill>
          <a:ln/>
        </p:spPr>
      </p:sp>
      <p:sp>
        <p:nvSpPr>
          <p:cNvPr id="5" name="Text 3"/>
          <p:cNvSpPr/>
          <p:nvPr/>
        </p:nvSpPr>
        <p:spPr>
          <a:xfrm>
            <a:off x="653957" y="1828447"/>
            <a:ext cx="149479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800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Transform this plain text into a formal report or story by adding </a:t>
            </a:r>
            <a:pPr algn="ctr">
              <a:lnSpc>
                <a:spcPct val="130000"/>
              </a:lnSpc>
            </a:pPr>
            <a:r>
              <a:rPr lang="en-US" sz="1800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1-2 inversions</a:t>
            </a:r>
            <a:pPr algn="ctr">
              <a:lnSpc>
                <a:spcPct val="130000"/>
              </a:lnSpc>
            </a:pPr>
            <a:r>
              <a:rPr lang="en-US" sz="1800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.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507946" y="2590366"/>
            <a:ext cx="7467600" cy="3302000"/>
          </a:xfrm>
          <a:custGeom>
            <a:avLst/>
            <a:gdLst/>
            <a:ahLst/>
            <a:cxnLst/>
            <a:rect l="l" t="t" r="r" b="b"/>
            <a:pathLst>
              <a:path w="7467600" h="3302000">
                <a:moveTo>
                  <a:pt x="152387" y="0"/>
                </a:moveTo>
                <a:lnTo>
                  <a:pt x="7315213" y="0"/>
                </a:lnTo>
                <a:cubicBezTo>
                  <a:pt x="7399374" y="0"/>
                  <a:pt x="7467600" y="68226"/>
                  <a:pt x="7467600" y="152387"/>
                </a:cubicBezTo>
                <a:lnTo>
                  <a:pt x="7467600" y="3149613"/>
                </a:lnTo>
                <a:cubicBezTo>
                  <a:pt x="7467600" y="3233774"/>
                  <a:pt x="7399374" y="3302000"/>
                  <a:pt x="7315213" y="3302000"/>
                </a:cubicBezTo>
                <a:lnTo>
                  <a:pt x="152387" y="3302000"/>
                </a:lnTo>
                <a:cubicBezTo>
                  <a:pt x="68226" y="3302000"/>
                  <a:pt x="0" y="3233774"/>
                  <a:pt x="0" y="3149613"/>
                </a:cubicBezTo>
                <a:lnTo>
                  <a:pt x="0" y="152387"/>
                </a:lnTo>
                <a:cubicBezTo>
                  <a:pt x="0" y="68226"/>
                  <a:pt x="68226" y="0"/>
                  <a:pt x="152387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sx="100000" sy="100000" kx="0" ky="0" algn="bl" rotWithShape="0" blurRad="76200" dist="50800" dir="5400000">
              <a:srgbClr val="000000">
                <a:alpha val="10196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761920" y="2844335"/>
            <a:ext cx="508000" cy="508000"/>
          </a:xfrm>
          <a:custGeom>
            <a:avLst/>
            <a:gdLst/>
            <a:ahLst/>
            <a:cxnLst/>
            <a:rect l="l" t="t" r="r" b="b"/>
            <a:pathLst>
              <a:path w="508000" h="508000">
                <a:moveTo>
                  <a:pt x="254000" y="0"/>
                </a:moveTo>
                <a:lnTo>
                  <a:pt x="254000" y="0"/>
                </a:lnTo>
                <a:cubicBezTo>
                  <a:pt x="394186" y="0"/>
                  <a:pt x="508000" y="113814"/>
                  <a:pt x="508000" y="254000"/>
                </a:cubicBezTo>
                <a:lnTo>
                  <a:pt x="508000" y="254000"/>
                </a:lnTo>
                <a:cubicBezTo>
                  <a:pt x="508000" y="394186"/>
                  <a:pt x="394186" y="508000"/>
                  <a:pt x="254000" y="508000"/>
                </a:cubicBezTo>
                <a:lnTo>
                  <a:pt x="254000" y="508000"/>
                </a:lnTo>
                <a:cubicBezTo>
                  <a:pt x="113814" y="508000"/>
                  <a:pt x="0" y="394186"/>
                  <a:pt x="0" y="254000"/>
                </a:cubicBezTo>
                <a:lnTo>
                  <a:pt x="0" y="254000"/>
                </a:lnTo>
                <a:cubicBezTo>
                  <a:pt x="0" y="113814"/>
                  <a:pt x="113814" y="0"/>
                  <a:pt x="254000" y="0"/>
                </a:cubicBezTo>
                <a:close/>
              </a:path>
            </a:pathLst>
          </a:custGeom>
          <a:solidFill>
            <a:srgbClr val="8E9EAB"/>
          </a:solidFill>
          <a:ln/>
        </p:spPr>
      </p:sp>
      <p:sp>
        <p:nvSpPr>
          <p:cNvPr id="8" name="Shape 6"/>
          <p:cNvSpPr/>
          <p:nvPr/>
        </p:nvSpPr>
        <p:spPr>
          <a:xfrm>
            <a:off x="939706" y="2996685"/>
            <a:ext cx="152400" cy="203200"/>
          </a:xfrm>
          <a:custGeom>
            <a:avLst/>
            <a:gdLst/>
            <a:ahLst/>
            <a:cxnLst/>
            <a:rect l="l" t="t" r="r" b="b"/>
            <a:pathLst>
              <a:path w="152400" h="203200">
                <a:moveTo>
                  <a:pt x="0" y="25400"/>
                </a:moveTo>
                <a:cubicBezTo>
                  <a:pt x="0" y="11390"/>
                  <a:pt x="11390" y="0"/>
                  <a:pt x="25400" y="0"/>
                </a:cubicBezTo>
                <a:lnTo>
                  <a:pt x="84733" y="0"/>
                </a:lnTo>
                <a:cubicBezTo>
                  <a:pt x="91480" y="0"/>
                  <a:pt x="97949" y="2659"/>
                  <a:pt x="102711" y="7422"/>
                </a:cubicBezTo>
                <a:lnTo>
                  <a:pt x="144978" y="49728"/>
                </a:lnTo>
                <a:cubicBezTo>
                  <a:pt x="149741" y="54491"/>
                  <a:pt x="152400" y="60960"/>
                  <a:pt x="152400" y="67707"/>
                </a:cubicBezTo>
                <a:lnTo>
                  <a:pt x="152400" y="177800"/>
                </a:lnTo>
                <a:cubicBezTo>
                  <a:pt x="152400" y="191810"/>
                  <a:pt x="141010" y="203200"/>
                  <a:pt x="127000" y="203200"/>
                </a:cubicBezTo>
                <a:lnTo>
                  <a:pt x="25400" y="203200"/>
                </a:lnTo>
                <a:cubicBezTo>
                  <a:pt x="11390" y="203200"/>
                  <a:pt x="0" y="191810"/>
                  <a:pt x="0" y="177800"/>
                </a:cubicBezTo>
                <a:lnTo>
                  <a:pt x="0" y="25400"/>
                </a:lnTo>
                <a:close/>
                <a:moveTo>
                  <a:pt x="82550" y="23217"/>
                </a:moveTo>
                <a:lnTo>
                  <a:pt x="82550" y="60325"/>
                </a:lnTo>
                <a:cubicBezTo>
                  <a:pt x="82550" y="65603"/>
                  <a:pt x="86797" y="69850"/>
                  <a:pt x="92075" y="69850"/>
                </a:cubicBezTo>
                <a:lnTo>
                  <a:pt x="129183" y="69850"/>
                </a:lnTo>
                <a:lnTo>
                  <a:pt x="82550" y="23217"/>
                </a:lnTo>
                <a:close/>
                <a:moveTo>
                  <a:pt x="47625" y="101600"/>
                </a:moveTo>
                <a:cubicBezTo>
                  <a:pt x="42347" y="101600"/>
                  <a:pt x="38100" y="105847"/>
                  <a:pt x="38100" y="111125"/>
                </a:cubicBezTo>
                <a:cubicBezTo>
                  <a:pt x="38100" y="116403"/>
                  <a:pt x="42347" y="120650"/>
                  <a:pt x="47625" y="120650"/>
                </a:cubicBezTo>
                <a:lnTo>
                  <a:pt x="104775" y="120650"/>
                </a:lnTo>
                <a:cubicBezTo>
                  <a:pt x="110053" y="120650"/>
                  <a:pt x="114300" y="116403"/>
                  <a:pt x="114300" y="111125"/>
                </a:cubicBezTo>
                <a:cubicBezTo>
                  <a:pt x="114300" y="105847"/>
                  <a:pt x="110053" y="101600"/>
                  <a:pt x="104775" y="101600"/>
                </a:cubicBezTo>
                <a:lnTo>
                  <a:pt x="47625" y="101600"/>
                </a:lnTo>
                <a:close/>
                <a:moveTo>
                  <a:pt x="47625" y="139700"/>
                </a:moveTo>
                <a:cubicBezTo>
                  <a:pt x="42347" y="139700"/>
                  <a:pt x="38100" y="143947"/>
                  <a:pt x="38100" y="149225"/>
                </a:cubicBezTo>
                <a:cubicBezTo>
                  <a:pt x="38100" y="154503"/>
                  <a:pt x="42347" y="158750"/>
                  <a:pt x="47625" y="158750"/>
                </a:cubicBezTo>
                <a:lnTo>
                  <a:pt x="104775" y="158750"/>
                </a:lnTo>
                <a:cubicBezTo>
                  <a:pt x="110053" y="158750"/>
                  <a:pt x="114300" y="154503"/>
                  <a:pt x="114300" y="149225"/>
                </a:cubicBezTo>
                <a:cubicBezTo>
                  <a:pt x="114300" y="143947"/>
                  <a:pt x="110053" y="139700"/>
                  <a:pt x="104775" y="139700"/>
                </a:cubicBezTo>
                <a:lnTo>
                  <a:pt x="47625" y="139700"/>
                </a:lnTo>
                <a:close/>
              </a:path>
            </a:pathLst>
          </a:custGeom>
          <a:solidFill>
            <a:srgbClr val="FFFFFF"/>
          </a:solidFill>
          <a:ln/>
        </p:spPr>
      </p:sp>
      <p:sp>
        <p:nvSpPr>
          <p:cNvPr id="9" name="Text 7"/>
          <p:cNvSpPr/>
          <p:nvPr/>
        </p:nvSpPr>
        <p:spPr>
          <a:xfrm>
            <a:off x="1422214" y="2895147"/>
            <a:ext cx="1854200" cy="4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2400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Original Text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761920" y="3555442"/>
            <a:ext cx="6959600" cy="2032000"/>
          </a:xfrm>
          <a:custGeom>
            <a:avLst/>
            <a:gdLst/>
            <a:ahLst/>
            <a:cxnLst/>
            <a:rect l="l" t="t" r="r" b="b"/>
            <a:pathLst>
              <a:path w="6959600" h="2032000">
                <a:moveTo>
                  <a:pt x="101600" y="0"/>
                </a:moveTo>
                <a:lnTo>
                  <a:pt x="6858000" y="0"/>
                </a:lnTo>
                <a:cubicBezTo>
                  <a:pt x="6914075" y="0"/>
                  <a:pt x="6959600" y="45525"/>
                  <a:pt x="6959600" y="101600"/>
                </a:cubicBezTo>
                <a:lnTo>
                  <a:pt x="6959600" y="1930400"/>
                </a:lnTo>
                <a:cubicBezTo>
                  <a:pt x="6959600" y="1986475"/>
                  <a:pt x="6914075" y="2032000"/>
                  <a:pt x="6858000" y="2032000"/>
                </a:cubicBezTo>
                <a:lnTo>
                  <a:pt x="101600" y="2032000"/>
                </a:lnTo>
                <a:cubicBezTo>
                  <a:pt x="45525" y="2032000"/>
                  <a:pt x="0" y="1986475"/>
                  <a:pt x="0" y="1930400"/>
                </a:cubicBezTo>
                <a:lnTo>
                  <a:pt x="0" y="101600"/>
                </a:lnTo>
                <a:cubicBezTo>
                  <a:pt x="0" y="45525"/>
                  <a:pt x="45525" y="0"/>
                  <a:pt x="101600" y="0"/>
                </a:cubicBezTo>
                <a:close/>
              </a:path>
            </a:pathLst>
          </a:custGeom>
          <a:solidFill>
            <a:srgbClr val="F8F7F2"/>
          </a:solidFill>
          <a:ln/>
        </p:spPr>
      </p:sp>
      <p:sp>
        <p:nvSpPr>
          <p:cNvPr id="11" name="Text 9"/>
          <p:cNvSpPr/>
          <p:nvPr/>
        </p:nvSpPr>
        <p:spPr>
          <a:xfrm>
            <a:off x="965080" y="3758605"/>
            <a:ext cx="6654800" cy="6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600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The secret documents were </a:t>
            </a:r>
            <a:pPr>
              <a:lnSpc>
                <a:spcPct val="140000"/>
              </a:lnSpc>
            </a:pPr>
            <a:r>
              <a:rPr lang="en-US" sz="1600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in no circumstance</a:t>
            </a:r>
            <a:pPr>
              <a:lnSpc>
                <a:spcPct val="140000"/>
              </a:lnSpc>
            </a:pPr>
            <a:r>
              <a:rPr lang="en-US" sz="1600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to be removed from the safe.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965080" y="4571070"/>
            <a:ext cx="6654800" cy="33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600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The main server is </a:t>
            </a:r>
            <a:pPr>
              <a:lnSpc>
                <a:spcPct val="140000"/>
              </a:lnSpc>
            </a:pPr>
            <a:r>
              <a:rPr lang="en-US" sz="1600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behind that door</a:t>
            </a:r>
            <a:pPr>
              <a:lnSpc>
                <a:spcPct val="140000"/>
              </a:lnSpc>
            </a:pPr>
            <a:r>
              <a:rPr lang="en-US" sz="1600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.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965080" y="5053478"/>
            <a:ext cx="6654800" cy="33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600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If you had entered</a:t>
            </a:r>
            <a:pPr>
              <a:lnSpc>
                <a:spcPct val="140000"/>
              </a:lnSpc>
            </a:pPr>
            <a:r>
              <a:rPr lang="en-US" sz="1600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the code correctly, the alarm would not have sounded.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8291814" y="2601796"/>
            <a:ext cx="7439661" cy="3274061"/>
          </a:xfrm>
          <a:custGeom>
            <a:avLst/>
            <a:gdLst/>
            <a:ahLst/>
            <a:cxnLst/>
            <a:rect l="l" t="t" r="r" b="b"/>
            <a:pathLst>
              <a:path w="7439661" h="3274061">
                <a:moveTo>
                  <a:pt x="152408" y="0"/>
                </a:moveTo>
                <a:lnTo>
                  <a:pt x="7287254" y="0"/>
                </a:lnTo>
                <a:cubicBezTo>
                  <a:pt x="7371426" y="0"/>
                  <a:pt x="7439661" y="68235"/>
                  <a:pt x="7439661" y="152408"/>
                </a:cubicBezTo>
                <a:lnTo>
                  <a:pt x="7439661" y="3121654"/>
                </a:lnTo>
                <a:cubicBezTo>
                  <a:pt x="7439661" y="3205826"/>
                  <a:pt x="7371426" y="3274061"/>
                  <a:pt x="7287254" y="3274061"/>
                </a:cubicBezTo>
                <a:lnTo>
                  <a:pt x="152408" y="3274061"/>
                </a:lnTo>
                <a:cubicBezTo>
                  <a:pt x="68235" y="3274061"/>
                  <a:pt x="0" y="3205826"/>
                  <a:pt x="0" y="3121654"/>
                </a:cubicBezTo>
                <a:lnTo>
                  <a:pt x="0" y="152408"/>
                </a:lnTo>
                <a:cubicBezTo>
                  <a:pt x="0" y="68235"/>
                  <a:pt x="68235" y="0"/>
                  <a:pt x="152408" y="0"/>
                </a:cubicBezTo>
                <a:close/>
              </a:path>
            </a:pathLst>
          </a:custGeom>
          <a:solidFill>
            <a:srgbClr val="FFFFFF"/>
          </a:solidFill>
          <a:ln w="22861">
            <a:solidFill>
              <a:srgbClr val="D4A373"/>
            </a:solidFill>
            <a:prstDash val="solid"/>
          </a:ln>
          <a:effectLst>
            <a:outerShdw sx="100000" sy="100000" kx="0" ky="0" algn="bl" rotWithShape="0" blurRad="76200" dist="50800" dir="5400000">
              <a:srgbClr val="000000">
                <a:alpha val="10196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8557218" y="2867199"/>
            <a:ext cx="508000" cy="508000"/>
          </a:xfrm>
          <a:custGeom>
            <a:avLst/>
            <a:gdLst/>
            <a:ahLst/>
            <a:cxnLst/>
            <a:rect l="l" t="t" r="r" b="b"/>
            <a:pathLst>
              <a:path w="508000" h="508000">
                <a:moveTo>
                  <a:pt x="254000" y="0"/>
                </a:moveTo>
                <a:lnTo>
                  <a:pt x="254000" y="0"/>
                </a:lnTo>
                <a:cubicBezTo>
                  <a:pt x="394186" y="0"/>
                  <a:pt x="508000" y="113814"/>
                  <a:pt x="508000" y="254000"/>
                </a:cubicBezTo>
                <a:lnTo>
                  <a:pt x="508000" y="254000"/>
                </a:lnTo>
                <a:cubicBezTo>
                  <a:pt x="508000" y="394186"/>
                  <a:pt x="394186" y="508000"/>
                  <a:pt x="254000" y="508000"/>
                </a:cubicBezTo>
                <a:lnTo>
                  <a:pt x="254000" y="508000"/>
                </a:lnTo>
                <a:cubicBezTo>
                  <a:pt x="113814" y="508000"/>
                  <a:pt x="0" y="394186"/>
                  <a:pt x="0" y="254000"/>
                </a:cubicBezTo>
                <a:lnTo>
                  <a:pt x="0" y="254000"/>
                </a:lnTo>
                <a:cubicBezTo>
                  <a:pt x="0" y="113814"/>
                  <a:pt x="113814" y="0"/>
                  <a:pt x="254000" y="0"/>
                </a:cubicBezTo>
                <a:close/>
              </a:path>
            </a:pathLst>
          </a:custGeom>
          <a:solidFill>
            <a:srgbClr val="D4A373"/>
          </a:solidFill>
          <a:ln/>
        </p:spPr>
      </p:sp>
      <p:sp>
        <p:nvSpPr>
          <p:cNvPr id="16" name="Shape 14"/>
          <p:cNvSpPr/>
          <p:nvPr/>
        </p:nvSpPr>
        <p:spPr>
          <a:xfrm>
            <a:off x="8709604" y="3019549"/>
            <a:ext cx="203200" cy="203200"/>
          </a:xfrm>
          <a:custGeom>
            <a:avLst/>
            <a:gdLst/>
            <a:ahLst/>
            <a:cxnLst/>
            <a:rect l="l" t="t" r="r" b="b"/>
            <a:pathLst>
              <a:path w="203200" h="203200">
                <a:moveTo>
                  <a:pt x="158155" y="4842"/>
                </a:moveTo>
                <a:lnTo>
                  <a:pt x="123150" y="39846"/>
                </a:lnTo>
                <a:lnTo>
                  <a:pt x="163354" y="80050"/>
                </a:lnTo>
                <a:lnTo>
                  <a:pt x="198358" y="45045"/>
                </a:lnTo>
                <a:cubicBezTo>
                  <a:pt x="201454" y="41910"/>
                  <a:pt x="203200" y="37703"/>
                  <a:pt x="203200" y="33338"/>
                </a:cubicBezTo>
                <a:cubicBezTo>
                  <a:pt x="203200" y="28972"/>
                  <a:pt x="201454" y="24765"/>
                  <a:pt x="198358" y="21630"/>
                </a:cubicBezTo>
                <a:lnTo>
                  <a:pt x="181570" y="4842"/>
                </a:lnTo>
                <a:cubicBezTo>
                  <a:pt x="178435" y="1746"/>
                  <a:pt x="174228" y="0"/>
                  <a:pt x="169863" y="0"/>
                </a:cubicBezTo>
                <a:cubicBezTo>
                  <a:pt x="165497" y="0"/>
                  <a:pt x="161290" y="1746"/>
                  <a:pt x="158155" y="4842"/>
                </a:cubicBezTo>
                <a:close/>
                <a:moveTo>
                  <a:pt x="109696" y="53300"/>
                </a:moveTo>
                <a:lnTo>
                  <a:pt x="4842" y="158155"/>
                </a:lnTo>
                <a:cubicBezTo>
                  <a:pt x="1746" y="161290"/>
                  <a:pt x="0" y="165497"/>
                  <a:pt x="0" y="169863"/>
                </a:cubicBezTo>
                <a:cubicBezTo>
                  <a:pt x="0" y="174228"/>
                  <a:pt x="1746" y="178435"/>
                  <a:pt x="4842" y="181570"/>
                </a:cubicBezTo>
                <a:lnTo>
                  <a:pt x="21630" y="198358"/>
                </a:lnTo>
                <a:cubicBezTo>
                  <a:pt x="24765" y="201454"/>
                  <a:pt x="28972" y="203200"/>
                  <a:pt x="33338" y="203200"/>
                </a:cubicBezTo>
                <a:cubicBezTo>
                  <a:pt x="37703" y="203200"/>
                  <a:pt x="41910" y="201454"/>
                  <a:pt x="45045" y="198358"/>
                </a:cubicBezTo>
                <a:lnTo>
                  <a:pt x="149900" y="93504"/>
                </a:lnTo>
                <a:lnTo>
                  <a:pt x="109696" y="53300"/>
                </a:lnTo>
                <a:close/>
              </a:path>
            </a:pathLst>
          </a:custGeom>
          <a:solidFill>
            <a:srgbClr val="FFFFFF"/>
          </a:solidFill>
          <a:ln/>
        </p:spPr>
      </p:sp>
      <p:sp>
        <p:nvSpPr>
          <p:cNvPr id="17" name="Text 15"/>
          <p:cNvSpPr/>
          <p:nvPr/>
        </p:nvSpPr>
        <p:spPr>
          <a:xfrm>
            <a:off x="9217513" y="2918011"/>
            <a:ext cx="2578100" cy="4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2400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Upgraded Version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8557218" y="3578306"/>
            <a:ext cx="6908800" cy="2032000"/>
          </a:xfrm>
          <a:custGeom>
            <a:avLst/>
            <a:gdLst/>
            <a:ahLst/>
            <a:cxnLst/>
            <a:rect l="l" t="t" r="r" b="b"/>
            <a:pathLst>
              <a:path w="6908800" h="2032000">
                <a:moveTo>
                  <a:pt x="101600" y="0"/>
                </a:moveTo>
                <a:lnTo>
                  <a:pt x="6807200" y="0"/>
                </a:lnTo>
                <a:cubicBezTo>
                  <a:pt x="6863275" y="0"/>
                  <a:pt x="6908800" y="45525"/>
                  <a:pt x="6908800" y="101600"/>
                </a:cubicBezTo>
                <a:lnTo>
                  <a:pt x="6908800" y="1930400"/>
                </a:lnTo>
                <a:cubicBezTo>
                  <a:pt x="6908800" y="1986475"/>
                  <a:pt x="6863275" y="2032000"/>
                  <a:pt x="6807200" y="2032000"/>
                </a:cubicBezTo>
                <a:lnTo>
                  <a:pt x="101600" y="2032000"/>
                </a:lnTo>
                <a:cubicBezTo>
                  <a:pt x="45525" y="2032000"/>
                  <a:pt x="0" y="1986475"/>
                  <a:pt x="0" y="1930400"/>
                </a:cubicBezTo>
                <a:lnTo>
                  <a:pt x="0" y="101600"/>
                </a:lnTo>
                <a:cubicBezTo>
                  <a:pt x="0" y="45525"/>
                  <a:pt x="45525" y="0"/>
                  <a:pt x="101600" y="0"/>
                </a:cubicBezTo>
                <a:close/>
              </a:path>
            </a:pathLst>
          </a:custGeom>
          <a:solidFill>
            <a:srgbClr val="D4A373">
              <a:alpha val="10196"/>
            </a:srgbClr>
          </a:solidFill>
          <a:ln/>
        </p:spPr>
      </p:sp>
      <p:sp>
        <p:nvSpPr>
          <p:cNvPr id="19" name="Text 17"/>
          <p:cNvSpPr/>
          <p:nvPr/>
        </p:nvSpPr>
        <p:spPr>
          <a:xfrm>
            <a:off x="8760378" y="3781468"/>
            <a:ext cx="6604000" cy="6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600" b="1" dirty="0">
                <a:solidFill>
                  <a:srgbClr val="D4A373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Under no circumstances were</a:t>
            </a:r>
            <a:pPr>
              <a:lnSpc>
                <a:spcPct val="140000"/>
              </a:lnSpc>
            </a:pPr>
            <a:r>
              <a:rPr lang="en-US" sz="1600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the secret documents to be removed from the safe.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8760378" y="4593934"/>
            <a:ext cx="6604000" cy="33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600" b="1" dirty="0">
                <a:solidFill>
                  <a:srgbClr val="8E9EAB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Behind that door is</a:t>
            </a:r>
            <a:pPr>
              <a:lnSpc>
                <a:spcPct val="140000"/>
              </a:lnSpc>
            </a:pPr>
            <a:r>
              <a:rPr lang="en-US" sz="1600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the main server.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8760378" y="5076335"/>
            <a:ext cx="6604000" cy="33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600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Had you entered the code correctly, the alarm would not have sounded.</a:t>
            </a:r>
            <a:endParaRPr lang="en-US" sz="1600" dirty="0"/>
          </a:p>
        </p:txBody>
      </p:sp>
      <p:sp>
        <p:nvSpPr>
          <p:cNvPr id="22" name="Shape 20"/>
          <p:cNvSpPr/>
          <p:nvPr/>
        </p:nvSpPr>
        <p:spPr>
          <a:xfrm>
            <a:off x="507946" y="6089551"/>
            <a:ext cx="15240000" cy="1981200"/>
          </a:xfrm>
          <a:custGeom>
            <a:avLst/>
            <a:gdLst/>
            <a:ahLst/>
            <a:cxnLst/>
            <a:rect l="l" t="t" r="r" b="b"/>
            <a:pathLst>
              <a:path w="15240000" h="1981200">
                <a:moveTo>
                  <a:pt x="152394" y="0"/>
                </a:moveTo>
                <a:lnTo>
                  <a:pt x="15087606" y="0"/>
                </a:lnTo>
                <a:cubicBezTo>
                  <a:pt x="15171771" y="0"/>
                  <a:pt x="15240000" y="68229"/>
                  <a:pt x="15240000" y="152394"/>
                </a:cubicBezTo>
                <a:lnTo>
                  <a:pt x="15240000" y="1828806"/>
                </a:lnTo>
                <a:cubicBezTo>
                  <a:pt x="15240000" y="1912971"/>
                  <a:pt x="15171771" y="1981200"/>
                  <a:pt x="15087606" y="1981200"/>
                </a:cubicBezTo>
                <a:lnTo>
                  <a:pt x="152394" y="1981200"/>
                </a:lnTo>
                <a:cubicBezTo>
                  <a:pt x="68229" y="1981200"/>
                  <a:pt x="0" y="1912971"/>
                  <a:pt x="0" y="1828806"/>
                </a:cubicBezTo>
                <a:lnTo>
                  <a:pt x="0" y="152394"/>
                </a:lnTo>
                <a:cubicBezTo>
                  <a:pt x="0" y="68285"/>
                  <a:pt x="68285" y="0"/>
                  <a:pt x="152394" y="0"/>
                </a:cubicBezTo>
                <a:close/>
              </a:path>
            </a:pathLst>
          </a:custGeom>
          <a:solidFill>
            <a:srgbClr val="2C3E50"/>
          </a:solidFill>
          <a:ln/>
        </p:spPr>
      </p:sp>
      <p:sp>
        <p:nvSpPr>
          <p:cNvPr id="23" name="Shape 21"/>
          <p:cNvSpPr/>
          <p:nvPr/>
        </p:nvSpPr>
        <p:spPr>
          <a:xfrm>
            <a:off x="825420" y="6394245"/>
            <a:ext cx="190500" cy="254000"/>
          </a:xfrm>
          <a:custGeom>
            <a:avLst/>
            <a:gdLst/>
            <a:ahLst/>
            <a:cxnLst/>
            <a:rect l="l" t="t" r="r" b="b"/>
            <a:pathLst>
              <a:path w="190500" h="254000">
                <a:moveTo>
                  <a:pt x="145306" y="190500"/>
                </a:moveTo>
                <a:cubicBezTo>
                  <a:pt x="148927" y="179437"/>
                  <a:pt x="156170" y="169416"/>
                  <a:pt x="164356" y="160784"/>
                </a:cubicBezTo>
                <a:cubicBezTo>
                  <a:pt x="180578" y="143718"/>
                  <a:pt x="190500" y="120650"/>
                  <a:pt x="190500" y="95250"/>
                </a:cubicBezTo>
                <a:cubicBezTo>
                  <a:pt x="190500" y="42664"/>
                  <a:pt x="147836" y="0"/>
                  <a:pt x="95250" y="0"/>
                </a:cubicBezTo>
                <a:cubicBezTo>
                  <a:pt x="42664" y="0"/>
                  <a:pt x="0" y="42664"/>
                  <a:pt x="0" y="95250"/>
                </a:cubicBezTo>
                <a:cubicBezTo>
                  <a:pt x="0" y="120650"/>
                  <a:pt x="9922" y="143718"/>
                  <a:pt x="26144" y="160784"/>
                </a:cubicBezTo>
                <a:cubicBezTo>
                  <a:pt x="34330" y="169416"/>
                  <a:pt x="41622" y="179437"/>
                  <a:pt x="45194" y="190500"/>
                </a:cubicBezTo>
                <a:lnTo>
                  <a:pt x="145256" y="190500"/>
                </a:lnTo>
                <a:close/>
                <a:moveTo>
                  <a:pt x="142875" y="214313"/>
                </a:moveTo>
                <a:lnTo>
                  <a:pt x="47625" y="214313"/>
                </a:lnTo>
                <a:lnTo>
                  <a:pt x="47625" y="222250"/>
                </a:lnTo>
                <a:cubicBezTo>
                  <a:pt x="47625" y="244177"/>
                  <a:pt x="65385" y="261937"/>
                  <a:pt x="87313" y="261937"/>
                </a:cubicBezTo>
                <a:lnTo>
                  <a:pt x="103188" y="261937"/>
                </a:lnTo>
                <a:cubicBezTo>
                  <a:pt x="125115" y="261937"/>
                  <a:pt x="142875" y="244177"/>
                  <a:pt x="142875" y="222250"/>
                </a:cubicBezTo>
                <a:lnTo>
                  <a:pt x="142875" y="214313"/>
                </a:lnTo>
                <a:close/>
                <a:moveTo>
                  <a:pt x="91281" y="55563"/>
                </a:moveTo>
                <a:cubicBezTo>
                  <a:pt x="71537" y="55563"/>
                  <a:pt x="55563" y="71537"/>
                  <a:pt x="55563" y="91281"/>
                </a:cubicBezTo>
                <a:cubicBezTo>
                  <a:pt x="55563" y="97879"/>
                  <a:pt x="50254" y="103188"/>
                  <a:pt x="43656" y="103188"/>
                </a:cubicBezTo>
                <a:cubicBezTo>
                  <a:pt x="37058" y="103188"/>
                  <a:pt x="31750" y="97879"/>
                  <a:pt x="31750" y="91281"/>
                </a:cubicBezTo>
                <a:cubicBezTo>
                  <a:pt x="31750" y="58390"/>
                  <a:pt x="58390" y="31750"/>
                  <a:pt x="91281" y="31750"/>
                </a:cubicBezTo>
                <a:cubicBezTo>
                  <a:pt x="97879" y="31750"/>
                  <a:pt x="103188" y="37058"/>
                  <a:pt x="103188" y="43656"/>
                </a:cubicBezTo>
                <a:cubicBezTo>
                  <a:pt x="103188" y="50254"/>
                  <a:pt x="97879" y="55563"/>
                  <a:pt x="91281" y="55563"/>
                </a:cubicBezTo>
                <a:close/>
              </a:path>
            </a:pathLst>
          </a:custGeom>
          <a:solidFill>
            <a:srgbClr val="D4A373"/>
          </a:solidFill>
          <a:ln/>
        </p:spPr>
      </p:sp>
      <p:sp>
        <p:nvSpPr>
          <p:cNvPr id="24" name="Text 22"/>
          <p:cNvSpPr/>
          <p:nvPr/>
        </p:nvSpPr>
        <p:spPr>
          <a:xfrm>
            <a:off x="1079420" y="6343526"/>
            <a:ext cx="145415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000" b="1" dirty="0">
                <a:solidFill>
                  <a:srgbClr val="F8F7F2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Improvements Made</a:t>
            </a:r>
            <a:endParaRPr lang="en-US" sz="1600" dirty="0"/>
          </a:p>
        </p:txBody>
      </p:sp>
      <p:sp>
        <p:nvSpPr>
          <p:cNvPr id="25" name="Shape 23"/>
          <p:cNvSpPr/>
          <p:nvPr/>
        </p:nvSpPr>
        <p:spPr>
          <a:xfrm>
            <a:off x="761920" y="6902196"/>
            <a:ext cx="4775200" cy="914400"/>
          </a:xfrm>
          <a:custGeom>
            <a:avLst/>
            <a:gdLst/>
            <a:ahLst/>
            <a:cxnLst/>
            <a:rect l="l" t="t" r="r" b="b"/>
            <a:pathLst>
              <a:path w="4775200" h="914400">
                <a:moveTo>
                  <a:pt x="101599" y="0"/>
                </a:moveTo>
                <a:lnTo>
                  <a:pt x="4673601" y="0"/>
                </a:lnTo>
                <a:cubicBezTo>
                  <a:pt x="4729713" y="0"/>
                  <a:pt x="4775200" y="45487"/>
                  <a:pt x="4775200" y="101599"/>
                </a:cubicBezTo>
                <a:lnTo>
                  <a:pt x="4775200" y="812801"/>
                </a:lnTo>
                <a:cubicBezTo>
                  <a:pt x="4775200" y="868913"/>
                  <a:pt x="4729713" y="914400"/>
                  <a:pt x="4673601" y="914400"/>
                </a:cubicBezTo>
                <a:lnTo>
                  <a:pt x="101599" y="914400"/>
                </a:lnTo>
                <a:cubicBezTo>
                  <a:pt x="45487" y="914400"/>
                  <a:pt x="0" y="868913"/>
                  <a:pt x="0" y="812801"/>
                </a:cubicBezTo>
                <a:lnTo>
                  <a:pt x="0" y="101599"/>
                </a:lnTo>
                <a:cubicBezTo>
                  <a:pt x="0" y="45525"/>
                  <a:pt x="45525" y="0"/>
                  <a:pt x="101599" y="0"/>
                </a:cubicBezTo>
                <a:close/>
              </a:path>
            </a:pathLst>
          </a:custGeom>
          <a:solidFill>
            <a:srgbClr val="F8F7F2">
              <a:alpha val="10196"/>
            </a:srgbClr>
          </a:solidFill>
          <a:ln/>
        </p:spPr>
      </p:sp>
      <p:sp>
        <p:nvSpPr>
          <p:cNvPr id="26" name="Text 24"/>
          <p:cNvSpPr/>
          <p:nvPr/>
        </p:nvSpPr>
        <p:spPr>
          <a:xfrm>
            <a:off x="914268" y="7054540"/>
            <a:ext cx="457200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D4A373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Sentence 1:</a:t>
            </a:r>
            <a:pPr>
              <a:lnSpc>
                <a:spcPct val="130000"/>
              </a:lnSpc>
            </a:pPr>
            <a:r>
              <a:rPr lang="en-US" sz="1600" dirty="0">
                <a:solidFill>
                  <a:srgbClr val="F8F7F2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Type 1 (Negative) - "in no circumstance" → "Under no circumstances were..."</a:t>
            </a:r>
            <a:endParaRPr lang="en-US" sz="1600" dirty="0"/>
          </a:p>
        </p:txBody>
      </p:sp>
      <p:sp>
        <p:nvSpPr>
          <p:cNvPr id="27" name="Shape 25"/>
          <p:cNvSpPr/>
          <p:nvPr/>
        </p:nvSpPr>
        <p:spPr>
          <a:xfrm>
            <a:off x="5740294" y="6902196"/>
            <a:ext cx="4775200" cy="914400"/>
          </a:xfrm>
          <a:custGeom>
            <a:avLst/>
            <a:gdLst/>
            <a:ahLst/>
            <a:cxnLst/>
            <a:rect l="l" t="t" r="r" b="b"/>
            <a:pathLst>
              <a:path w="4775200" h="914400">
                <a:moveTo>
                  <a:pt x="101599" y="0"/>
                </a:moveTo>
                <a:lnTo>
                  <a:pt x="4673601" y="0"/>
                </a:lnTo>
                <a:cubicBezTo>
                  <a:pt x="4729713" y="0"/>
                  <a:pt x="4775200" y="45487"/>
                  <a:pt x="4775200" y="101599"/>
                </a:cubicBezTo>
                <a:lnTo>
                  <a:pt x="4775200" y="812801"/>
                </a:lnTo>
                <a:cubicBezTo>
                  <a:pt x="4775200" y="868913"/>
                  <a:pt x="4729713" y="914400"/>
                  <a:pt x="4673601" y="914400"/>
                </a:cubicBezTo>
                <a:lnTo>
                  <a:pt x="101599" y="914400"/>
                </a:lnTo>
                <a:cubicBezTo>
                  <a:pt x="45487" y="914400"/>
                  <a:pt x="0" y="868913"/>
                  <a:pt x="0" y="812801"/>
                </a:cubicBezTo>
                <a:lnTo>
                  <a:pt x="0" y="101599"/>
                </a:lnTo>
                <a:cubicBezTo>
                  <a:pt x="0" y="45525"/>
                  <a:pt x="45525" y="0"/>
                  <a:pt x="101599" y="0"/>
                </a:cubicBezTo>
                <a:close/>
              </a:path>
            </a:pathLst>
          </a:custGeom>
          <a:solidFill>
            <a:srgbClr val="F8F7F2">
              <a:alpha val="10196"/>
            </a:srgbClr>
          </a:solidFill>
          <a:ln/>
        </p:spPr>
      </p:sp>
      <p:sp>
        <p:nvSpPr>
          <p:cNvPr id="28" name="Text 26"/>
          <p:cNvSpPr/>
          <p:nvPr/>
        </p:nvSpPr>
        <p:spPr>
          <a:xfrm>
            <a:off x="5892642" y="7054540"/>
            <a:ext cx="457200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D4A373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Sentence 2:</a:t>
            </a:r>
            <a:pPr>
              <a:lnSpc>
                <a:spcPct val="130000"/>
              </a:lnSpc>
            </a:pPr>
            <a:r>
              <a:rPr lang="en-US" sz="1600" dirty="0">
                <a:solidFill>
                  <a:srgbClr val="F8F7F2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Type 3 (Place) - "behind that door" moved to front</a:t>
            </a:r>
            <a:endParaRPr lang="en-US" sz="1600" dirty="0"/>
          </a:p>
        </p:txBody>
      </p:sp>
      <p:sp>
        <p:nvSpPr>
          <p:cNvPr id="29" name="Shape 27"/>
          <p:cNvSpPr/>
          <p:nvPr/>
        </p:nvSpPr>
        <p:spPr>
          <a:xfrm>
            <a:off x="10718758" y="6902196"/>
            <a:ext cx="4775200" cy="914400"/>
          </a:xfrm>
          <a:custGeom>
            <a:avLst/>
            <a:gdLst/>
            <a:ahLst/>
            <a:cxnLst/>
            <a:rect l="l" t="t" r="r" b="b"/>
            <a:pathLst>
              <a:path w="4775200" h="914400">
                <a:moveTo>
                  <a:pt x="101599" y="0"/>
                </a:moveTo>
                <a:lnTo>
                  <a:pt x="4673601" y="0"/>
                </a:lnTo>
                <a:cubicBezTo>
                  <a:pt x="4729713" y="0"/>
                  <a:pt x="4775200" y="45487"/>
                  <a:pt x="4775200" y="101599"/>
                </a:cubicBezTo>
                <a:lnTo>
                  <a:pt x="4775200" y="812801"/>
                </a:lnTo>
                <a:cubicBezTo>
                  <a:pt x="4775200" y="868913"/>
                  <a:pt x="4729713" y="914400"/>
                  <a:pt x="4673601" y="914400"/>
                </a:cubicBezTo>
                <a:lnTo>
                  <a:pt x="101599" y="914400"/>
                </a:lnTo>
                <a:cubicBezTo>
                  <a:pt x="45487" y="914400"/>
                  <a:pt x="0" y="868913"/>
                  <a:pt x="0" y="812801"/>
                </a:cubicBezTo>
                <a:lnTo>
                  <a:pt x="0" y="101599"/>
                </a:lnTo>
                <a:cubicBezTo>
                  <a:pt x="0" y="45525"/>
                  <a:pt x="45525" y="0"/>
                  <a:pt x="101599" y="0"/>
                </a:cubicBezTo>
                <a:close/>
              </a:path>
            </a:pathLst>
          </a:custGeom>
          <a:solidFill>
            <a:srgbClr val="F8F7F2">
              <a:alpha val="10196"/>
            </a:srgbClr>
          </a:solidFill>
          <a:ln/>
        </p:spPr>
      </p:sp>
      <p:sp>
        <p:nvSpPr>
          <p:cNvPr id="30" name="Text 28"/>
          <p:cNvSpPr/>
          <p:nvPr/>
        </p:nvSpPr>
        <p:spPr>
          <a:xfrm>
            <a:off x="10871106" y="7054540"/>
            <a:ext cx="457200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D4A373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Sentence 3:</a:t>
            </a:r>
            <a:pPr>
              <a:lnSpc>
                <a:spcPct val="130000"/>
              </a:lnSpc>
            </a:pPr>
            <a:r>
              <a:rPr lang="en-US" sz="1600" dirty="0">
                <a:solidFill>
                  <a:srgbClr val="F8F7F2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Type 2 (Conditional) - "If you had" → "Had you..."</a:t>
            </a:r>
            <a:endParaRPr lang="en-US" sz="1600" dirty="0"/>
          </a:p>
        </p:txBody>
      </p:sp>
    </p:spTree>
  </p:cSld>
  <p:clrMapOvr>
    <a:masterClrMapping/>
  </p:clrMapOvr>
  <p:transition>
    <p:fade/>
    <p:spd val="me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7946" y="507950"/>
            <a:ext cx="153416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spc="80" kern="0" dirty="0">
                <a:solidFill>
                  <a:srgbClr val="D4A373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CONCLUSION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507946" y="914183"/>
            <a:ext cx="15468600" cy="5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90000"/>
              </a:lnSpc>
            </a:pPr>
            <a:r>
              <a:rPr lang="en-US" sz="3600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Key Takeaways &amp; Final Tips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507946" y="1648151"/>
            <a:ext cx="4940300" cy="2613661"/>
          </a:xfrm>
          <a:custGeom>
            <a:avLst/>
            <a:gdLst/>
            <a:ahLst/>
            <a:cxnLst/>
            <a:rect l="l" t="t" r="r" b="b"/>
            <a:pathLst>
              <a:path w="4940300" h="2613661">
                <a:moveTo>
                  <a:pt x="45722" y="0"/>
                </a:moveTo>
                <a:lnTo>
                  <a:pt x="4894578" y="0"/>
                </a:lnTo>
                <a:cubicBezTo>
                  <a:pt x="4919829" y="0"/>
                  <a:pt x="4940300" y="20471"/>
                  <a:pt x="4940300" y="45722"/>
                </a:cubicBezTo>
                <a:lnTo>
                  <a:pt x="4940300" y="2461259"/>
                </a:lnTo>
                <a:cubicBezTo>
                  <a:pt x="4940300" y="2545428"/>
                  <a:pt x="4872067" y="2613661"/>
                  <a:pt x="4787897" y="2613661"/>
                </a:cubicBezTo>
                <a:lnTo>
                  <a:pt x="152403" y="2613661"/>
                </a:lnTo>
                <a:cubicBezTo>
                  <a:pt x="68233" y="2613661"/>
                  <a:pt x="0" y="2545428"/>
                  <a:pt x="0" y="2461259"/>
                </a:cubicBezTo>
                <a:lnTo>
                  <a:pt x="0" y="45722"/>
                </a:lnTo>
                <a:cubicBezTo>
                  <a:pt x="0" y="20487"/>
                  <a:pt x="20487" y="0"/>
                  <a:pt x="45722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sx="100000" sy="100000" kx="0" ky="0" algn="bl" rotWithShape="0" blurRad="76200" dist="50800" dir="5400000">
              <a:srgbClr val="000000">
                <a:alpha val="10196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07946" y="1648151"/>
            <a:ext cx="4940300" cy="45722"/>
          </a:xfrm>
          <a:custGeom>
            <a:avLst/>
            <a:gdLst/>
            <a:ahLst/>
            <a:cxnLst/>
            <a:rect l="l" t="t" r="r" b="b"/>
            <a:pathLst>
              <a:path w="4940300" h="45722">
                <a:moveTo>
                  <a:pt x="45722" y="0"/>
                </a:moveTo>
                <a:lnTo>
                  <a:pt x="4894578" y="0"/>
                </a:lnTo>
                <a:cubicBezTo>
                  <a:pt x="4919829" y="0"/>
                  <a:pt x="4940300" y="20471"/>
                  <a:pt x="4940300" y="45722"/>
                </a:cubicBezTo>
                <a:lnTo>
                  <a:pt x="4940300" y="45722"/>
                </a:lnTo>
                <a:lnTo>
                  <a:pt x="0" y="45722"/>
                </a:lnTo>
                <a:lnTo>
                  <a:pt x="0" y="45722"/>
                </a:lnTo>
                <a:cubicBezTo>
                  <a:pt x="0" y="20487"/>
                  <a:pt x="20487" y="0"/>
                  <a:pt x="45722" y="0"/>
                </a:cubicBezTo>
                <a:close/>
              </a:path>
            </a:pathLst>
          </a:custGeom>
          <a:solidFill>
            <a:srgbClr val="D4A373"/>
          </a:solidFill>
          <a:ln/>
        </p:spPr>
      </p:sp>
      <p:sp>
        <p:nvSpPr>
          <p:cNvPr id="6" name="Shape 4"/>
          <p:cNvSpPr/>
          <p:nvPr/>
        </p:nvSpPr>
        <p:spPr>
          <a:xfrm>
            <a:off x="2624568" y="1874174"/>
            <a:ext cx="711200" cy="711200"/>
          </a:xfrm>
          <a:custGeom>
            <a:avLst/>
            <a:gdLst/>
            <a:ahLst/>
            <a:cxnLst/>
            <a:rect l="l" t="t" r="r" b="b"/>
            <a:pathLst>
              <a:path w="711200" h="711200">
                <a:moveTo>
                  <a:pt x="355600" y="0"/>
                </a:moveTo>
                <a:lnTo>
                  <a:pt x="355600" y="0"/>
                </a:lnTo>
                <a:cubicBezTo>
                  <a:pt x="551861" y="0"/>
                  <a:pt x="711200" y="159339"/>
                  <a:pt x="711200" y="355600"/>
                </a:cubicBezTo>
                <a:lnTo>
                  <a:pt x="711200" y="355600"/>
                </a:lnTo>
                <a:cubicBezTo>
                  <a:pt x="711200" y="551861"/>
                  <a:pt x="551861" y="711200"/>
                  <a:pt x="355600" y="711200"/>
                </a:cubicBezTo>
                <a:lnTo>
                  <a:pt x="355600" y="711200"/>
                </a:lnTo>
                <a:cubicBezTo>
                  <a:pt x="159339" y="711200"/>
                  <a:pt x="0" y="551861"/>
                  <a:pt x="0" y="355600"/>
                </a:cubicBezTo>
                <a:lnTo>
                  <a:pt x="0" y="355600"/>
                </a:lnTo>
                <a:cubicBezTo>
                  <a:pt x="0" y="159339"/>
                  <a:pt x="159339" y="0"/>
                  <a:pt x="355600" y="0"/>
                </a:cubicBezTo>
                <a:close/>
              </a:path>
            </a:pathLst>
          </a:custGeom>
          <a:solidFill>
            <a:srgbClr val="D4A373"/>
          </a:solidFill>
          <a:ln/>
        </p:spPr>
      </p:sp>
      <p:sp>
        <p:nvSpPr>
          <p:cNvPr id="7" name="Text 5"/>
          <p:cNvSpPr/>
          <p:nvPr/>
        </p:nvSpPr>
        <p:spPr>
          <a:xfrm>
            <a:off x="2548368" y="1874174"/>
            <a:ext cx="863600" cy="71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10000"/>
              </a:lnSpc>
            </a:pPr>
            <a:r>
              <a:rPr lang="en-US" sz="240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1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647607" y="2737718"/>
            <a:ext cx="46609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2000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Negative Emphasis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660307" y="3194763"/>
            <a:ext cx="46355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600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Never, Seldom, Not only, No sooner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711107" y="3600996"/>
            <a:ext cx="4533900" cy="457200"/>
          </a:xfrm>
          <a:custGeom>
            <a:avLst/>
            <a:gdLst/>
            <a:ahLst/>
            <a:cxnLst/>
            <a:rect l="l" t="t" r="r" b="b"/>
            <a:pathLst>
              <a:path w="4533900" h="457200">
                <a:moveTo>
                  <a:pt x="101599" y="0"/>
                </a:moveTo>
                <a:lnTo>
                  <a:pt x="4432301" y="0"/>
                </a:lnTo>
                <a:cubicBezTo>
                  <a:pt x="4488413" y="0"/>
                  <a:pt x="4533900" y="45487"/>
                  <a:pt x="4533900" y="101599"/>
                </a:cubicBezTo>
                <a:lnTo>
                  <a:pt x="4533900" y="355601"/>
                </a:lnTo>
                <a:cubicBezTo>
                  <a:pt x="4533900" y="411713"/>
                  <a:pt x="4488413" y="457200"/>
                  <a:pt x="4432301" y="457200"/>
                </a:cubicBezTo>
                <a:lnTo>
                  <a:pt x="101599" y="457200"/>
                </a:lnTo>
                <a:cubicBezTo>
                  <a:pt x="45525" y="457200"/>
                  <a:pt x="0" y="411675"/>
                  <a:pt x="0" y="355601"/>
                </a:cubicBezTo>
                <a:lnTo>
                  <a:pt x="0" y="101599"/>
                </a:lnTo>
                <a:cubicBezTo>
                  <a:pt x="0" y="45525"/>
                  <a:pt x="45525" y="0"/>
                  <a:pt x="101599" y="0"/>
                </a:cubicBezTo>
                <a:close/>
              </a:path>
            </a:pathLst>
          </a:custGeom>
          <a:solidFill>
            <a:srgbClr val="D4A373">
              <a:alpha val="10196"/>
            </a:srgbClr>
          </a:solidFill>
          <a:ln/>
        </p:spPr>
      </p:sp>
      <p:sp>
        <p:nvSpPr>
          <p:cNvPr id="11" name="Text 9"/>
          <p:cNvSpPr/>
          <p:nvPr/>
        </p:nvSpPr>
        <p:spPr>
          <a:xfrm>
            <a:off x="768193" y="3702527"/>
            <a:ext cx="4419600" cy="2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400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For dramatic effect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5655637" y="1648151"/>
            <a:ext cx="4940300" cy="2613661"/>
          </a:xfrm>
          <a:custGeom>
            <a:avLst/>
            <a:gdLst/>
            <a:ahLst/>
            <a:cxnLst/>
            <a:rect l="l" t="t" r="r" b="b"/>
            <a:pathLst>
              <a:path w="4940300" h="2613661">
                <a:moveTo>
                  <a:pt x="45722" y="0"/>
                </a:moveTo>
                <a:lnTo>
                  <a:pt x="4894578" y="0"/>
                </a:lnTo>
                <a:cubicBezTo>
                  <a:pt x="4919829" y="0"/>
                  <a:pt x="4940300" y="20471"/>
                  <a:pt x="4940300" y="45722"/>
                </a:cubicBezTo>
                <a:lnTo>
                  <a:pt x="4940300" y="2461259"/>
                </a:lnTo>
                <a:cubicBezTo>
                  <a:pt x="4940300" y="2545428"/>
                  <a:pt x="4872067" y="2613661"/>
                  <a:pt x="4787897" y="2613661"/>
                </a:cubicBezTo>
                <a:lnTo>
                  <a:pt x="152403" y="2613661"/>
                </a:lnTo>
                <a:cubicBezTo>
                  <a:pt x="68233" y="2613661"/>
                  <a:pt x="0" y="2545428"/>
                  <a:pt x="0" y="2461259"/>
                </a:cubicBezTo>
                <a:lnTo>
                  <a:pt x="0" y="45722"/>
                </a:lnTo>
                <a:cubicBezTo>
                  <a:pt x="0" y="20487"/>
                  <a:pt x="20487" y="0"/>
                  <a:pt x="45722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sx="100000" sy="100000" kx="0" ky="0" algn="bl" rotWithShape="0" blurRad="76200" dist="50800" dir="5400000">
              <a:srgbClr val="000000">
                <a:alpha val="10196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5655637" y="1648151"/>
            <a:ext cx="4940300" cy="45722"/>
          </a:xfrm>
          <a:custGeom>
            <a:avLst/>
            <a:gdLst/>
            <a:ahLst/>
            <a:cxnLst/>
            <a:rect l="l" t="t" r="r" b="b"/>
            <a:pathLst>
              <a:path w="4940300" h="45722">
                <a:moveTo>
                  <a:pt x="45722" y="0"/>
                </a:moveTo>
                <a:lnTo>
                  <a:pt x="4894578" y="0"/>
                </a:lnTo>
                <a:cubicBezTo>
                  <a:pt x="4919829" y="0"/>
                  <a:pt x="4940300" y="20471"/>
                  <a:pt x="4940300" y="45722"/>
                </a:cubicBezTo>
                <a:lnTo>
                  <a:pt x="4940300" y="45722"/>
                </a:lnTo>
                <a:lnTo>
                  <a:pt x="0" y="45722"/>
                </a:lnTo>
                <a:lnTo>
                  <a:pt x="0" y="45722"/>
                </a:lnTo>
                <a:cubicBezTo>
                  <a:pt x="0" y="20487"/>
                  <a:pt x="20487" y="0"/>
                  <a:pt x="45722" y="0"/>
                </a:cubicBezTo>
                <a:close/>
              </a:path>
            </a:pathLst>
          </a:custGeom>
          <a:solidFill>
            <a:srgbClr val="2C3E50"/>
          </a:solidFill>
          <a:ln/>
        </p:spPr>
      </p:sp>
      <p:sp>
        <p:nvSpPr>
          <p:cNvPr id="14" name="Shape 12"/>
          <p:cNvSpPr/>
          <p:nvPr/>
        </p:nvSpPr>
        <p:spPr>
          <a:xfrm>
            <a:off x="7772347" y="1874174"/>
            <a:ext cx="711200" cy="711200"/>
          </a:xfrm>
          <a:custGeom>
            <a:avLst/>
            <a:gdLst/>
            <a:ahLst/>
            <a:cxnLst/>
            <a:rect l="l" t="t" r="r" b="b"/>
            <a:pathLst>
              <a:path w="711200" h="711200">
                <a:moveTo>
                  <a:pt x="355600" y="0"/>
                </a:moveTo>
                <a:lnTo>
                  <a:pt x="355600" y="0"/>
                </a:lnTo>
                <a:cubicBezTo>
                  <a:pt x="551861" y="0"/>
                  <a:pt x="711200" y="159339"/>
                  <a:pt x="711200" y="355600"/>
                </a:cubicBezTo>
                <a:lnTo>
                  <a:pt x="711200" y="355600"/>
                </a:lnTo>
                <a:cubicBezTo>
                  <a:pt x="711200" y="551861"/>
                  <a:pt x="551861" y="711200"/>
                  <a:pt x="355600" y="711200"/>
                </a:cubicBezTo>
                <a:lnTo>
                  <a:pt x="355600" y="711200"/>
                </a:lnTo>
                <a:cubicBezTo>
                  <a:pt x="159339" y="711200"/>
                  <a:pt x="0" y="551861"/>
                  <a:pt x="0" y="355600"/>
                </a:cubicBezTo>
                <a:lnTo>
                  <a:pt x="0" y="355600"/>
                </a:lnTo>
                <a:cubicBezTo>
                  <a:pt x="0" y="159339"/>
                  <a:pt x="159339" y="0"/>
                  <a:pt x="355600" y="0"/>
                </a:cubicBezTo>
                <a:close/>
              </a:path>
            </a:pathLst>
          </a:custGeom>
          <a:solidFill>
            <a:srgbClr val="2C3E50"/>
          </a:solidFill>
          <a:ln/>
        </p:spPr>
      </p:sp>
      <p:sp>
        <p:nvSpPr>
          <p:cNvPr id="15" name="Text 13"/>
          <p:cNvSpPr/>
          <p:nvPr/>
        </p:nvSpPr>
        <p:spPr>
          <a:xfrm>
            <a:off x="7696147" y="1874174"/>
            <a:ext cx="863600" cy="71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10000"/>
              </a:lnSpc>
            </a:pPr>
            <a:r>
              <a:rPr lang="en-US" sz="240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2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5795297" y="2737718"/>
            <a:ext cx="46609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2000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Formal "If"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5807997" y="3194763"/>
            <a:ext cx="46355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600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Had I..., Were you..., Should we...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5858797" y="3600996"/>
            <a:ext cx="4533900" cy="457200"/>
          </a:xfrm>
          <a:custGeom>
            <a:avLst/>
            <a:gdLst/>
            <a:ahLst/>
            <a:cxnLst/>
            <a:rect l="l" t="t" r="r" b="b"/>
            <a:pathLst>
              <a:path w="4533900" h="457200">
                <a:moveTo>
                  <a:pt x="101599" y="0"/>
                </a:moveTo>
                <a:lnTo>
                  <a:pt x="4432301" y="0"/>
                </a:lnTo>
                <a:cubicBezTo>
                  <a:pt x="4488413" y="0"/>
                  <a:pt x="4533900" y="45487"/>
                  <a:pt x="4533900" y="101599"/>
                </a:cubicBezTo>
                <a:lnTo>
                  <a:pt x="4533900" y="355601"/>
                </a:lnTo>
                <a:cubicBezTo>
                  <a:pt x="4533900" y="411713"/>
                  <a:pt x="4488413" y="457200"/>
                  <a:pt x="4432301" y="457200"/>
                </a:cubicBezTo>
                <a:lnTo>
                  <a:pt x="101599" y="457200"/>
                </a:lnTo>
                <a:cubicBezTo>
                  <a:pt x="45525" y="457200"/>
                  <a:pt x="0" y="411675"/>
                  <a:pt x="0" y="355601"/>
                </a:cubicBezTo>
                <a:lnTo>
                  <a:pt x="0" y="101599"/>
                </a:lnTo>
                <a:cubicBezTo>
                  <a:pt x="0" y="45525"/>
                  <a:pt x="45525" y="0"/>
                  <a:pt x="101599" y="0"/>
                </a:cubicBezTo>
                <a:close/>
              </a:path>
            </a:pathLst>
          </a:custGeom>
          <a:solidFill>
            <a:srgbClr val="2C3E50">
              <a:alpha val="10196"/>
            </a:srgbClr>
          </a:solidFill>
          <a:ln/>
        </p:spPr>
      </p:sp>
      <p:sp>
        <p:nvSpPr>
          <p:cNvPr id="19" name="Text 17"/>
          <p:cNvSpPr/>
          <p:nvPr/>
        </p:nvSpPr>
        <p:spPr>
          <a:xfrm>
            <a:off x="5915883" y="3702527"/>
            <a:ext cx="4419600" cy="2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400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For formal conditions</a:t>
            </a:r>
            <a:endParaRPr lang="en-US" sz="1600" dirty="0"/>
          </a:p>
        </p:txBody>
      </p:sp>
      <p:sp>
        <p:nvSpPr>
          <p:cNvPr id="20" name="Shape 18"/>
          <p:cNvSpPr/>
          <p:nvPr/>
        </p:nvSpPr>
        <p:spPr>
          <a:xfrm>
            <a:off x="10803416" y="1648151"/>
            <a:ext cx="4940300" cy="2613661"/>
          </a:xfrm>
          <a:custGeom>
            <a:avLst/>
            <a:gdLst/>
            <a:ahLst/>
            <a:cxnLst/>
            <a:rect l="l" t="t" r="r" b="b"/>
            <a:pathLst>
              <a:path w="4940300" h="2613661">
                <a:moveTo>
                  <a:pt x="45722" y="0"/>
                </a:moveTo>
                <a:lnTo>
                  <a:pt x="4894578" y="0"/>
                </a:lnTo>
                <a:cubicBezTo>
                  <a:pt x="4919829" y="0"/>
                  <a:pt x="4940300" y="20471"/>
                  <a:pt x="4940300" y="45722"/>
                </a:cubicBezTo>
                <a:lnTo>
                  <a:pt x="4940300" y="2461259"/>
                </a:lnTo>
                <a:cubicBezTo>
                  <a:pt x="4940300" y="2545428"/>
                  <a:pt x="4872067" y="2613661"/>
                  <a:pt x="4787897" y="2613661"/>
                </a:cubicBezTo>
                <a:lnTo>
                  <a:pt x="152403" y="2613661"/>
                </a:lnTo>
                <a:cubicBezTo>
                  <a:pt x="68233" y="2613661"/>
                  <a:pt x="0" y="2545428"/>
                  <a:pt x="0" y="2461259"/>
                </a:cubicBezTo>
                <a:lnTo>
                  <a:pt x="0" y="45722"/>
                </a:lnTo>
                <a:cubicBezTo>
                  <a:pt x="0" y="20487"/>
                  <a:pt x="20487" y="0"/>
                  <a:pt x="45722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sx="100000" sy="100000" kx="0" ky="0" algn="bl" rotWithShape="0" blurRad="76200" dist="50800" dir="5400000">
              <a:srgbClr val="000000">
                <a:alpha val="10196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10803416" y="1648151"/>
            <a:ext cx="4940300" cy="45722"/>
          </a:xfrm>
          <a:custGeom>
            <a:avLst/>
            <a:gdLst/>
            <a:ahLst/>
            <a:cxnLst/>
            <a:rect l="l" t="t" r="r" b="b"/>
            <a:pathLst>
              <a:path w="4940300" h="45722">
                <a:moveTo>
                  <a:pt x="45722" y="0"/>
                </a:moveTo>
                <a:lnTo>
                  <a:pt x="4894578" y="0"/>
                </a:lnTo>
                <a:cubicBezTo>
                  <a:pt x="4919829" y="0"/>
                  <a:pt x="4940300" y="20471"/>
                  <a:pt x="4940300" y="45722"/>
                </a:cubicBezTo>
                <a:lnTo>
                  <a:pt x="4940300" y="45722"/>
                </a:lnTo>
                <a:lnTo>
                  <a:pt x="0" y="45722"/>
                </a:lnTo>
                <a:lnTo>
                  <a:pt x="0" y="45722"/>
                </a:lnTo>
                <a:cubicBezTo>
                  <a:pt x="0" y="20487"/>
                  <a:pt x="20487" y="0"/>
                  <a:pt x="45722" y="0"/>
                </a:cubicBezTo>
                <a:close/>
              </a:path>
            </a:pathLst>
          </a:custGeom>
          <a:solidFill>
            <a:srgbClr val="8E9EAB"/>
          </a:solidFill>
          <a:ln/>
        </p:spPr>
      </p:sp>
      <p:sp>
        <p:nvSpPr>
          <p:cNvPr id="22" name="Shape 20"/>
          <p:cNvSpPr/>
          <p:nvPr/>
        </p:nvSpPr>
        <p:spPr>
          <a:xfrm>
            <a:off x="12920127" y="1874174"/>
            <a:ext cx="711200" cy="711200"/>
          </a:xfrm>
          <a:custGeom>
            <a:avLst/>
            <a:gdLst/>
            <a:ahLst/>
            <a:cxnLst/>
            <a:rect l="l" t="t" r="r" b="b"/>
            <a:pathLst>
              <a:path w="711200" h="711200">
                <a:moveTo>
                  <a:pt x="355600" y="0"/>
                </a:moveTo>
                <a:lnTo>
                  <a:pt x="355600" y="0"/>
                </a:lnTo>
                <a:cubicBezTo>
                  <a:pt x="551861" y="0"/>
                  <a:pt x="711200" y="159339"/>
                  <a:pt x="711200" y="355600"/>
                </a:cubicBezTo>
                <a:lnTo>
                  <a:pt x="711200" y="355600"/>
                </a:lnTo>
                <a:cubicBezTo>
                  <a:pt x="711200" y="551861"/>
                  <a:pt x="551861" y="711200"/>
                  <a:pt x="355600" y="711200"/>
                </a:cubicBezTo>
                <a:lnTo>
                  <a:pt x="355600" y="711200"/>
                </a:lnTo>
                <a:cubicBezTo>
                  <a:pt x="159339" y="711200"/>
                  <a:pt x="0" y="551861"/>
                  <a:pt x="0" y="355600"/>
                </a:cubicBezTo>
                <a:lnTo>
                  <a:pt x="0" y="355600"/>
                </a:lnTo>
                <a:cubicBezTo>
                  <a:pt x="0" y="159339"/>
                  <a:pt x="159339" y="0"/>
                  <a:pt x="355600" y="0"/>
                </a:cubicBezTo>
                <a:close/>
              </a:path>
            </a:pathLst>
          </a:custGeom>
          <a:solidFill>
            <a:srgbClr val="8E9EAB"/>
          </a:solidFill>
          <a:ln/>
        </p:spPr>
      </p:sp>
      <p:sp>
        <p:nvSpPr>
          <p:cNvPr id="23" name="Text 21"/>
          <p:cNvSpPr/>
          <p:nvPr/>
        </p:nvSpPr>
        <p:spPr>
          <a:xfrm>
            <a:off x="12843927" y="1874174"/>
            <a:ext cx="863600" cy="71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10000"/>
              </a:lnSpc>
            </a:pPr>
            <a:r>
              <a:rPr lang="en-US" sz="240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3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10943076" y="2737718"/>
            <a:ext cx="46609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2000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Descriptive Place</a:t>
            </a:r>
            <a:endParaRPr lang="en-US" sz="1600" dirty="0"/>
          </a:p>
        </p:txBody>
      </p:sp>
      <p:sp>
        <p:nvSpPr>
          <p:cNvPr id="25" name="Text 23"/>
          <p:cNvSpPr/>
          <p:nvPr/>
        </p:nvSpPr>
        <p:spPr>
          <a:xfrm>
            <a:off x="10955776" y="3194763"/>
            <a:ext cx="46355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600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In the garden..., Out ran...</a:t>
            </a:r>
            <a:endParaRPr lang="en-US" sz="1600" dirty="0"/>
          </a:p>
        </p:txBody>
      </p:sp>
      <p:sp>
        <p:nvSpPr>
          <p:cNvPr id="26" name="Shape 24"/>
          <p:cNvSpPr/>
          <p:nvPr/>
        </p:nvSpPr>
        <p:spPr>
          <a:xfrm>
            <a:off x="11006576" y="3600996"/>
            <a:ext cx="4533900" cy="457200"/>
          </a:xfrm>
          <a:custGeom>
            <a:avLst/>
            <a:gdLst/>
            <a:ahLst/>
            <a:cxnLst/>
            <a:rect l="l" t="t" r="r" b="b"/>
            <a:pathLst>
              <a:path w="4533900" h="457200">
                <a:moveTo>
                  <a:pt x="101599" y="0"/>
                </a:moveTo>
                <a:lnTo>
                  <a:pt x="4432301" y="0"/>
                </a:lnTo>
                <a:cubicBezTo>
                  <a:pt x="4488413" y="0"/>
                  <a:pt x="4533900" y="45487"/>
                  <a:pt x="4533900" y="101599"/>
                </a:cubicBezTo>
                <a:lnTo>
                  <a:pt x="4533900" y="355601"/>
                </a:lnTo>
                <a:cubicBezTo>
                  <a:pt x="4533900" y="411713"/>
                  <a:pt x="4488413" y="457200"/>
                  <a:pt x="4432301" y="457200"/>
                </a:cubicBezTo>
                <a:lnTo>
                  <a:pt x="101599" y="457200"/>
                </a:lnTo>
                <a:cubicBezTo>
                  <a:pt x="45525" y="457200"/>
                  <a:pt x="0" y="411675"/>
                  <a:pt x="0" y="355601"/>
                </a:cubicBezTo>
                <a:lnTo>
                  <a:pt x="0" y="101599"/>
                </a:lnTo>
                <a:cubicBezTo>
                  <a:pt x="0" y="45525"/>
                  <a:pt x="45525" y="0"/>
                  <a:pt x="101599" y="0"/>
                </a:cubicBezTo>
                <a:close/>
              </a:path>
            </a:pathLst>
          </a:custGeom>
          <a:solidFill>
            <a:srgbClr val="8E9EAB">
              <a:alpha val="10196"/>
            </a:srgbClr>
          </a:solidFill>
          <a:ln/>
        </p:spPr>
      </p:sp>
      <p:sp>
        <p:nvSpPr>
          <p:cNvPr id="27" name="Text 25"/>
          <p:cNvSpPr/>
          <p:nvPr/>
        </p:nvSpPr>
        <p:spPr>
          <a:xfrm>
            <a:off x="11063662" y="3702527"/>
            <a:ext cx="4419600" cy="2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400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For literary style</a:t>
            </a:r>
            <a:endParaRPr lang="en-US" sz="1600" dirty="0"/>
          </a:p>
        </p:txBody>
      </p:sp>
      <p:sp>
        <p:nvSpPr>
          <p:cNvPr id="28" name="Shape 26"/>
          <p:cNvSpPr/>
          <p:nvPr/>
        </p:nvSpPr>
        <p:spPr>
          <a:xfrm>
            <a:off x="507946" y="4464360"/>
            <a:ext cx="15240000" cy="1625600"/>
          </a:xfrm>
          <a:custGeom>
            <a:avLst/>
            <a:gdLst/>
            <a:ahLst/>
            <a:cxnLst/>
            <a:rect l="l" t="t" r="r" b="b"/>
            <a:pathLst>
              <a:path w="15240000" h="1625600">
                <a:moveTo>
                  <a:pt x="152400" y="0"/>
                </a:moveTo>
                <a:lnTo>
                  <a:pt x="15087600" y="0"/>
                </a:lnTo>
                <a:cubicBezTo>
                  <a:pt x="15171712" y="0"/>
                  <a:pt x="15240000" y="68288"/>
                  <a:pt x="15240000" y="152400"/>
                </a:cubicBezTo>
                <a:lnTo>
                  <a:pt x="15240000" y="1473200"/>
                </a:lnTo>
                <a:cubicBezTo>
                  <a:pt x="15240000" y="1557312"/>
                  <a:pt x="15171712" y="1625600"/>
                  <a:pt x="15087600" y="1625600"/>
                </a:cubicBezTo>
                <a:lnTo>
                  <a:pt x="152400" y="1625600"/>
                </a:lnTo>
                <a:cubicBezTo>
                  <a:pt x="68288" y="1625600"/>
                  <a:pt x="0" y="1557312"/>
                  <a:pt x="0" y="1473200"/>
                </a:cubicBezTo>
                <a:lnTo>
                  <a:pt x="0" y="152400"/>
                </a:lnTo>
                <a:cubicBezTo>
                  <a:pt x="0" y="68288"/>
                  <a:pt x="68288" y="0"/>
                  <a:pt x="152400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sx="100000" sy="100000" kx="0" ky="0" algn="bl" rotWithShape="0" blurRad="76200" dist="50800" dir="5400000">
              <a:srgbClr val="000000">
                <a:alpha val="10196"/>
              </a:srgbClr>
            </a:outerShdw>
          </a:effectLst>
        </p:spPr>
      </p:sp>
      <p:sp>
        <p:nvSpPr>
          <p:cNvPr id="29" name="Shape 27"/>
          <p:cNvSpPr/>
          <p:nvPr/>
        </p:nvSpPr>
        <p:spPr>
          <a:xfrm>
            <a:off x="711107" y="4718242"/>
            <a:ext cx="317500" cy="254000"/>
          </a:xfrm>
          <a:custGeom>
            <a:avLst/>
            <a:gdLst/>
            <a:ahLst/>
            <a:cxnLst/>
            <a:rect l="l" t="t" r="r" b="b"/>
            <a:pathLst>
              <a:path w="317500" h="254000">
                <a:moveTo>
                  <a:pt x="190500" y="15875"/>
                </a:moveTo>
                <a:lnTo>
                  <a:pt x="254000" y="15875"/>
                </a:lnTo>
                <a:cubicBezTo>
                  <a:pt x="262781" y="15875"/>
                  <a:pt x="269875" y="22969"/>
                  <a:pt x="269875" y="31750"/>
                </a:cubicBezTo>
                <a:cubicBezTo>
                  <a:pt x="269875" y="40531"/>
                  <a:pt x="262781" y="47625"/>
                  <a:pt x="254000" y="47625"/>
                </a:cubicBezTo>
                <a:lnTo>
                  <a:pt x="197644" y="47625"/>
                </a:lnTo>
                <a:cubicBezTo>
                  <a:pt x="195064" y="60424"/>
                  <a:pt x="186283" y="70991"/>
                  <a:pt x="174625" y="76051"/>
                </a:cubicBezTo>
                <a:lnTo>
                  <a:pt x="174625" y="222250"/>
                </a:lnTo>
                <a:lnTo>
                  <a:pt x="254000" y="222250"/>
                </a:lnTo>
                <a:cubicBezTo>
                  <a:pt x="262781" y="222250"/>
                  <a:pt x="269875" y="229344"/>
                  <a:pt x="269875" y="238125"/>
                </a:cubicBezTo>
                <a:cubicBezTo>
                  <a:pt x="269875" y="246906"/>
                  <a:pt x="262781" y="254000"/>
                  <a:pt x="254000" y="254000"/>
                </a:cubicBezTo>
                <a:lnTo>
                  <a:pt x="63500" y="254000"/>
                </a:lnTo>
                <a:cubicBezTo>
                  <a:pt x="54719" y="254000"/>
                  <a:pt x="47625" y="246906"/>
                  <a:pt x="47625" y="238125"/>
                </a:cubicBezTo>
                <a:cubicBezTo>
                  <a:pt x="47625" y="229344"/>
                  <a:pt x="54719" y="222250"/>
                  <a:pt x="63500" y="222250"/>
                </a:cubicBezTo>
                <a:lnTo>
                  <a:pt x="142875" y="222250"/>
                </a:lnTo>
                <a:lnTo>
                  <a:pt x="142875" y="76051"/>
                </a:lnTo>
                <a:cubicBezTo>
                  <a:pt x="131217" y="70941"/>
                  <a:pt x="122436" y="60375"/>
                  <a:pt x="119856" y="47625"/>
                </a:cubicBezTo>
                <a:lnTo>
                  <a:pt x="63500" y="47625"/>
                </a:lnTo>
                <a:cubicBezTo>
                  <a:pt x="54719" y="47625"/>
                  <a:pt x="47625" y="40531"/>
                  <a:pt x="47625" y="31750"/>
                </a:cubicBezTo>
                <a:cubicBezTo>
                  <a:pt x="47625" y="22969"/>
                  <a:pt x="54719" y="15875"/>
                  <a:pt x="63500" y="15875"/>
                </a:cubicBezTo>
                <a:lnTo>
                  <a:pt x="127000" y="15875"/>
                </a:lnTo>
                <a:cubicBezTo>
                  <a:pt x="134243" y="6251"/>
                  <a:pt x="145752" y="0"/>
                  <a:pt x="158750" y="0"/>
                </a:cubicBezTo>
                <a:cubicBezTo>
                  <a:pt x="171748" y="0"/>
                  <a:pt x="183257" y="6251"/>
                  <a:pt x="190500" y="15875"/>
                </a:cubicBezTo>
                <a:close/>
                <a:moveTo>
                  <a:pt x="218083" y="158750"/>
                </a:moveTo>
                <a:lnTo>
                  <a:pt x="289917" y="158750"/>
                </a:lnTo>
                <a:lnTo>
                  <a:pt x="254000" y="97135"/>
                </a:lnTo>
                <a:lnTo>
                  <a:pt x="218083" y="158750"/>
                </a:lnTo>
                <a:close/>
                <a:moveTo>
                  <a:pt x="254000" y="206375"/>
                </a:moveTo>
                <a:cubicBezTo>
                  <a:pt x="222796" y="206375"/>
                  <a:pt x="196850" y="189508"/>
                  <a:pt x="191492" y="167233"/>
                </a:cubicBezTo>
                <a:cubicBezTo>
                  <a:pt x="190202" y="161776"/>
                  <a:pt x="191988" y="156170"/>
                  <a:pt x="194816" y="151309"/>
                </a:cubicBezTo>
                <a:lnTo>
                  <a:pt x="242044" y="70346"/>
                </a:lnTo>
                <a:cubicBezTo>
                  <a:pt x="244525" y="66080"/>
                  <a:pt x="249089" y="63500"/>
                  <a:pt x="254000" y="63500"/>
                </a:cubicBezTo>
                <a:cubicBezTo>
                  <a:pt x="258911" y="63500"/>
                  <a:pt x="263475" y="66129"/>
                  <a:pt x="265956" y="70346"/>
                </a:cubicBezTo>
                <a:lnTo>
                  <a:pt x="313184" y="151309"/>
                </a:lnTo>
                <a:cubicBezTo>
                  <a:pt x="316012" y="156170"/>
                  <a:pt x="317798" y="161776"/>
                  <a:pt x="316508" y="167233"/>
                </a:cubicBezTo>
                <a:cubicBezTo>
                  <a:pt x="311150" y="189458"/>
                  <a:pt x="285204" y="206375"/>
                  <a:pt x="254000" y="206375"/>
                </a:cubicBezTo>
                <a:close/>
                <a:moveTo>
                  <a:pt x="62905" y="97135"/>
                </a:moveTo>
                <a:lnTo>
                  <a:pt x="26988" y="158750"/>
                </a:lnTo>
                <a:lnTo>
                  <a:pt x="98871" y="158750"/>
                </a:lnTo>
                <a:lnTo>
                  <a:pt x="62905" y="97135"/>
                </a:lnTo>
                <a:close/>
                <a:moveTo>
                  <a:pt x="446" y="167233"/>
                </a:moveTo>
                <a:cubicBezTo>
                  <a:pt x="-843" y="161776"/>
                  <a:pt x="943" y="156170"/>
                  <a:pt x="3770" y="151309"/>
                </a:cubicBezTo>
                <a:lnTo>
                  <a:pt x="50998" y="70346"/>
                </a:lnTo>
                <a:cubicBezTo>
                  <a:pt x="53479" y="66080"/>
                  <a:pt x="58043" y="63500"/>
                  <a:pt x="62954" y="63500"/>
                </a:cubicBezTo>
                <a:cubicBezTo>
                  <a:pt x="67866" y="63500"/>
                  <a:pt x="72430" y="66129"/>
                  <a:pt x="74910" y="70346"/>
                </a:cubicBezTo>
                <a:lnTo>
                  <a:pt x="122138" y="151309"/>
                </a:lnTo>
                <a:cubicBezTo>
                  <a:pt x="124966" y="156170"/>
                  <a:pt x="126752" y="161776"/>
                  <a:pt x="125462" y="167233"/>
                </a:cubicBezTo>
                <a:cubicBezTo>
                  <a:pt x="120104" y="189458"/>
                  <a:pt x="94159" y="206375"/>
                  <a:pt x="62954" y="206375"/>
                </a:cubicBezTo>
                <a:cubicBezTo>
                  <a:pt x="31750" y="206375"/>
                  <a:pt x="5804" y="189508"/>
                  <a:pt x="446" y="167233"/>
                </a:cubicBezTo>
                <a:close/>
              </a:path>
            </a:pathLst>
          </a:custGeom>
          <a:solidFill>
            <a:srgbClr val="D4A373"/>
          </a:solidFill>
          <a:ln/>
        </p:spPr>
      </p:sp>
      <p:sp>
        <p:nvSpPr>
          <p:cNvPr id="30" name="Text 28"/>
          <p:cNvSpPr/>
          <p:nvPr/>
        </p:nvSpPr>
        <p:spPr>
          <a:xfrm>
            <a:off x="1028607" y="4667517"/>
            <a:ext cx="146431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000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Style vs. Grammar</a:t>
            </a:r>
            <a:endParaRPr lang="en-US" sz="1600" dirty="0"/>
          </a:p>
        </p:txBody>
      </p:sp>
      <p:sp>
        <p:nvSpPr>
          <p:cNvPr id="31" name="Shape 29"/>
          <p:cNvSpPr/>
          <p:nvPr/>
        </p:nvSpPr>
        <p:spPr>
          <a:xfrm>
            <a:off x="711107" y="5175374"/>
            <a:ext cx="609600" cy="609600"/>
          </a:xfrm>
          <a:custGeom>
            <a:avLst/>
            <a:gdLst/>
            <a:ahLst/>
            <a:cxnLst/>
            <a:rect l="l" t="t" r="r" b="b"/>
            <a:pathLst>
              <a:path w="609600" h="609600">
                <a:moveTo>
                  <a:pt x="304800" y="0"/>
                </a:moveTo>
                <a:lnTo>
                  <a:pt x="304800" y="0"/>
                </a:lnTo>
                <a:cubicBezTo>
                  <a:pt x="473024" y="0"/>
                  <a:pt x="609600" y="136576"/>
                  <a:pt x="609600" y="304800"/>
                </a:cubicBezTo>
                <a:lnTo>
                  <a:pt x="609600" y="304800"/>
                </a:lnTo>
                <a:cubicBezTo>
                  <a:pt x="609600" y="473024"/>
                  <a:pt x="473024" y="609600"/>
                  <a:pt x="304800" y="609600"/>
                </a:cubicBezTo>
                <a:lnTo>
                  <a:pt x="304800" y="609600"/>
                </a:lnTo>
                <a:cubicBezTo>
                  <a:pt x="136576" y="609600"/>
                  <a:pt x="0" y="473024"/>
                  <a:pt x="0" y="304800"/>
                </a:cubicBezTo>
                <a:lnTo>
                  <a:pt x="0" y="304800"/>
                </a:lnTo>
                <a:cubicBezTo>
                  <a:pt x="0" y="136576"/>
                  <a:pt x="136576" y="0"/>
                  <a:pt x="304800" y="0"/>
                </a:cubicBezTo>
                <a:close/>
              </a:path>
            </a:pathLst>
          </a:custGeom>
          <a:solidFill>
            <a:srgbClr val="D4A373"/>
          </a:solidFill>
          <a:ln/>
        </p:spPr>
      </p:sp>
      <p:sp>
        <p:nvSpPr>
          <p:cNvPr id="32" name="Shape 30"/>
          <p:cNvSpPr/>
          <p:nvPr/>
        </p:nvSpPr>
        <p:spPr>
          <a:xfrm>
            <a:off x="990506" y="5378537"/>
            <a:ext cx="50800" cy="203200"/>
          </a:xfrm>
          <a:custGeom>
            <a:avLst/>
            <a:gdLst/>
            <a:ahLst/>
            <a:cxnLst/>
            <a:rect l="l" t="t" r="r" b="b"/>
            <a:pathLst>
              <a:path w="50800" h="203200">
                <a:moveTo>
                  <a:pt x="38100" y="12700"/>
                </a:moveTo>
                <a:cubicBezTo>
                  <a:pt x="38100" y="5675"/>
                  <a:pt x="32425" y="0"/>
                  <a:pt x="25400" y="0"/>
                </a:cubicBezTo>
                <a:cubicBezTo>
                  <a:pt x="18375" y="0"/>
                  <a:pt x="12700" y="5675"/>
                  <a:pt x="12700" y="12700"/>
                </a:cubicBezTo>
                <a:lnTo>
                  <a:pt x="12700" y="139700"/>
                </a:lnTo>
                <a:cubicBezTo>
                  <a:pt x="12700" y="146725"/>
                  <a:pt x="18375" y="152400"/>
                  <a:pt x="25400" y="152400"/>
                </a:cubicBezTo>
                <a:cubicBezTo>
                  <a:pt x="32425" y="152400"/>
                  <a:pt x="38100" y="146725"/>
                  <a:pt x="38100" y="139700"/>
                </a:cubicBezTo>
                <a:lnTo>
                  <a:pt x="38100" y="12700"/>
                </a:lnTo>
                <a:close/>
                <a:moveTo>
                  <a:pt x="25400" y="203200"/>
                </a:moveTo>
                <a:cubicBezTo>
                  <a:pt x="34171" y="203200"/>
                  <a:pt x="41275" y="196096"/>
                  <a:pt x="41275" y="187325"/>
                </a:cubicBezTo>
                <a:cubicBezTo>
                  <a:pt x="41275" y="178554"/>
                  <a:pt x="34171" y="171450"/>
                  <a:pt x="25400" y="171450"/>
                </a:cubicBezTo>
                <a:cubicBezTo>
                  <a:pt x="16629" y="171450"/>
                  <a:pt x="9525" y="178554"/>
                  <a:pt x="9525" y="187325"/>
                </a:cubicBezTo>
                <a:cubicBezTo>
                  <a:pt x="9525" y="196096"/>
                  <a:pt x="16629" y="203200"/>
                  <a:pt x="25400" y="203200"/>
                </a:cubicBezTo>
                <a:close/>
              </a:path>
            </a:pathLst>
          </a:custGeom>
          <a:solidFill>
            <a:srgbClr val="FFFFFF"/>
          </a:solidFill>
          <a:ln/>
        </p:spPr>
      </p:sp>
      <p:sp>
        <p:nvSpPr>
          <p:cNvPr id="33" name="Text 31"/>
          <p:cNvSpPr/>
          <p:nvPr/>
        </p:nvSpPr>
        <p:spPr>
          <a:xfrm>
            <a:off x="1473027" y="5175374"/>
            <a:ext cx="53340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800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Types 1 &amp; 2</a:t>
            </a:r>
            <a:endParaRPr lang="en-US" sz="1600" dirty="0"/>
          </a:p>
        </p:txBody>
      </p:sp>
      <p:sp>
        <p:nvSpPr>
          <p:cNvPr id="34" name="Text 32"/>
          <p:cNvSpPr/>
          <p:nvPr/>
        </p:nvSpPr>
        <p:spPr>
          <a:xfrm>
            <a:off x="1473027" y="5581700"/>
            <a:ext cx="53213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2C3E50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Used for </a:t>
            </a:r>
            <a:pPr>
              <a:lnSpc>
                <a:spcPct val="130000"/>
              </a:lnSpc>
            </a:pPr>
            <a:r>
              <a:rPr lang="en-US" sz="1600" b="1" dirty="0">
                <a:solidFill>
                  <a:srgbClr val="2C3E50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emphasis and formality</a:t>
            </a:r>
            <a:pPr>
              <a:lnSpc>
                <a:spcPct val="130000"/>
              </a:lnSpc>
            </a:pPr>
            <a:r>
              <a:rPr lang="en-US" sz="1600" dirty="0">
                <a:solidFill>
                  <a:srgbClr val="2C3E50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in both speech and writing</a:t>
            </a:r>
            <a:endParaRPr lang="en-US" sz="1600" dirty="0"/>
          </a:p>
        </p:txBody>
      </p:sp>
      <p:sp>
        <p:nvSpPr>
          <p:cNvPr id="35" name="Shape 33"/>
          <p:cNvSpPr/>
          <p:nvPr/>
        </p:nvSpPr>
        <p:spPr>
          <a:xfrm>
            <a:off x="8280383" y="5175374"/>
            <a:ext cx="609600" cy="609600"/>
          </a:xfrm>
          <a:custGeom>
            <a:avLst/>
            <a:gdLst/>
            <a:ahLst/>
            <a:cxnLst/>
            <a:rect l="l" t="t" r="r" b="b"/>
            <a:pathLst>
              <a:path w="609600" h="609600">
                <a:moveTo>
                  <a:pt x="304800" y="0"/>
                </a:moveTo>
                <a:lnTo>
                  <a:pt x="304800" y="0"/>
                </a:lnTo>
                <a:cubicBezTo>
                  <a:pt x="473024" y="0"/>
                  <a:pt x="609600" y="136576"/>
                  <a:pt x="609600" y="304800"/>
                </a:cubicBezTo>
                <a:lnTo>
                  <a:pt x="609600" y="304800"/>
                </a:lnTo>
                <a:cubicBezTo>
                  <a:pt x="609600" y="473024"/>
                  <a:pt x="473024" y="609600"/>
                  <a:pt x="304800" y="609600"/>
                </a:cubicBezTo>
                <a:lnTo>
                  <a:pt x="304800" y="609600"/>
                </a:lnTo>
                <a:cubicBezTo>
                  <a:pt x="136576" y="609600"/>
                  <a:pt x="0" y="473024"/>
                  <a:pt x="0" y="304800"/>
                </a:cubicBezTo>
                <a:lnTo>
                  <a:pt x="0" y="304800"/>
                </a:lnTo>
                <a:cubicBezTo>
                  <a:pt x="0" y="136576"/>
                  <a:pt x="136576" y="0"/>
                  <a:pt x="304800" y="0"/>
                </a:cubicBezTo>
                <a:close/>
              </a:path>
            </a:pathLst>
          </a:custGeom>
          <a:solidFill>
            <a:srgbClr val="8E9EAB"/>
          </a:solidFill>
          <a:ln/>
        </p:spPr>
      </p:sp>
      <p:sp>
        <p:nvSpPr>
          <p:cNvPr id="36" name="Shape 34"/>
          <p:cNvSpPr/>
          <p:nvPr/>
        </p:nvSpPr>
        <p:spPr>
          <a:xfrm>
            <a:off x="8483582" y="5378537"/>
            <a:ext cx="203200" cy="203200"/>
          </a:xfrm>
          <a:custGeom>
            <a:avLst/>
            <a:gdLst/>
            <a:ahLst/>
            <a:cxnLst/>
            <a:rect l="l" t="t" r="r" b="b"/>
            <a:pathLst>
              <a:path w="203200" h="203200">
                <a:moveTo>
                  <a:pt x="140057" y="8414"/>
                </a:moveTo>
                <a:lnTo>
                  <a:pt x="122238" y="26233"/>
                </a:lnTo>
                <a:lnTo>
                  <a:pt x="176967" y="80963"/>
                </a:lnTo>
                <a:lnTo>
                  <a:pt x="194786" y="63143"/>
                </a:lnTo>
                <a:cubicBezTo>
                  <a:pt x="200184" y="57785"/>
                  <a:pt x="203200" y="50483"/>
                  <a:pt x="203200" y="42863"/>
                </a:cubicBezTo>
                <a:cubicBezTo>
                  <a:pt x="203200" y="35243"/>
                  <a:pt x="200184" y="27940"/>
                  <a:pt x="194786" y="22582"/>
                </a:cubicBezTo>
                <a:lnTo>
                  <a:pt x="180618" y="8414"/>
                </a:lnTo>
                <a:cubicBezTo>
                  <a:pt x="175260" y="3016"/>
                  <a:pt x="167958" y="0"/>
                  <a:pt x="160338" y="0"/>
                </a:cubicBezTo>
                <a:cubicBezTo>
                  <a:pt x="152718" y="0"/>
                  <a:pt x="145415" y="3016"/>
                  <a:pt x="140057" y="8414"/>
                </a:cubicBezTo>
                <a:close/>
                <a:moveTo>
                  <a:pt x="108783" y="39688"/>
                </a:moveTo>
                <a:lnTo>
                  <a:pt x="23376" y="125055"/>
                </a:lnTo>
                <a:cubicBezTo>
                  <a:pt x="19129" y="129302"/>
                  <a:pt x="16034" y="134620"/>
                  <a:pt x="14407" y="140414"/>
                </a:cubicBezTo>
                <a:lnTo>
                  <a:pt x="357" y="191135"/>
                </a:lnTo>
                <a:cubicBezTo>
                  <a:pt x="-556" y="194429"/>
                  <a:pt x="357" y="198001"/>
                  <a:pt x="2818" y="200422"/>
                </a:cubicBezTo>
                <a:cubicBezTo>
                  <a:pt x="5278" y="202843"/>
                  <a:pt x="8811" y="203795"/>
                  <a:pt x="12105" y="202883"/>
                </a:cubicBezTo>
                <a:lnTo>
                  <a:pt x="62825" y="188793"/>
                </a:lnTo>
                <a:cubicBezTo>
                  <a:pt x="68620" y="187166"/>
                  <a:pt x="73898" y="184110"/>
                  <a:pt x="78184" y="179824"/>
                </a:cubicBezTo>
                <a:lnTo>
                  <a:pt x="163513" y="94417"/>
                </a:lnTo>
                <a:lnTo>
                  <a:pt x="108783" y="39688"/>
                </a:lnTo>
                <a:close/>
              </a:path>
            </a:pathLst>
          </a:custGeom>
          <a:solidFill>
            <a:srgbClr val="FFFFFF"/>
          </a:solidFill>
          <a:ln/>
        </p:spPr>
      </p:sp>
      <p:sp>
        <p:nvSpPr>
          <p:cNvPr id="37" name="Text 35"/>
          <p:cNvSpPr/>
          <p:nvPr/>
        </p:nvSpPr>
        <p:spPr>
          <a:xfrm>
            <a:off x="9042303" y="5175374"/>
            <a:ext cx="45720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800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Type 3</a:t>
            </a:r>
            <a:endParaRPr lang="en-US" sz="1600" dirty="0"/>
          </a:p>
        </p:txBody>
      </p:sp>
      <p:sp>
        <p:nvSpPr>
          <p:cNvPr id="38" name="Text 36"/>
          <p:cNvSpPr/>
          <p:nvPr/>
        </p:nvSpPr>
        <p:spPr>
          <a:xfrm>
            <a:off x="9042303" y="5581700"/>
            <a:ext cx="45593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2C3E50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Used for </a:t>
            </a:r>
            <a:pPr>
              <a:lnSpc>
                <a:spcPct val="130000"/>
              </a:lnSpc>
            </a:pPr>
            <a:r>
              <a:rPr lang="en-US" sz="1600" b="1" dirty="0">
                <a:solidFill>
                  <a:srgbClr val="2C3E50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style and description</a:t>
            </a:r>
            <a:pPr>
              <a:lnSpc>
                <a:spcPct val="130000"/>
              </a:lnSpc>
            </a:pPr>
            <a:r>
              <a:rPr lang="en-US" sz="1600" dirty="0">
                <a:solidFill>
                  <a:srgbClr val="2C3E50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, especially in writing</a:t>
            </a:r>
            <a:endParaRPr lang="en-US" sz="1600" dirty="0"/>
          </a:p>
        </p:txBody>
      </p:sp>
      <p:sp>
        <p:nvSpPr>
          <p:cNvPr id="39" name="Shape 37"/>
          <p:cNvSpPr/>
          <p:nvPr/>
        </p:nvSpPr>
        <p:spPr>
          <a:xfrm>
            <a:off x="507946" y="6241901"/>
            <a:ext cx="15240000" cy="1524000"/>
          </a:xfrm>
          <a:custGeom>
            <a:avLst/>
            <a:gdLst/>
            <a:ahLst/>
            <a:cxnLst/>
            <a:rect l="l" t="t" r="r" b="b"/>
            <a:pathLst>
              <a:path w="15240000" h="1524000">
                <a:moveTo>
                  <a:pt x="152400" y="0"/>
                </a:moveTo>
                <a:lnTo>
                  <a:pt x="15087600" y="0"/>
                </a:lnTo>
                <a:cubicBezTo>
                  <a:pt x="15171712" y="0"/>
                  <a:pt x="15240000" y="68288"/>
                  <a:pt x="15240000" y="152400"/>
                </a:cubicBezTo>
                <a:lnTo>
                  <a:pt x="15240000" y="1371600"/>
                </a:lnTo>
                <a:cubicBezTo>
                  <a:pt x="15240000" y="1455712"/>
                  <a:pt x="15171712" y="1524000"/>
                  <a:pt x="15087600" y="1524000"/>
                </a:cubicBezTo>
                <a:lnTo>
                  <a:pt x="152400" y="1524000"/>
                </a:lnTo>
                <a:cubicBezTo>
                  <a:pt x="68288" y="1524000"/>
                  <a:pt x="0" y="1455712"/>
                  <a:pt x="0" y="1371600"/>
                </a:cubicBezTo>
                <a:lnTo>
                  <a:pt x="0" y="152400"/>
                </a:lnTo>
                <a:cubicBezTo>
                  <a:pt x="0" y="68288"/>
                  <a:pt x="68288" y="0"/>
                  <a:pt x="152400" y="0"/>
                </a:cubicBezTo>
                <a:close/>
              </a:path>
            </a:pathLst>
          </a:custGeom>
          <a:solidFill>
            <a:srgbClr val="D4A373"/>
          </a:solidFill>
          <a:ln/>
        </p:spPr>
      </p:sp>
      <p:sp>
        <p:nvSpPr>
          <p:cNvPr id="40" name="Shape 38"/>
          <p:cNvSpPr/>
          <p:nvPr/>
        </p:nvSpPr>
        <p:spPr>
          <a:xfrm>
            <a:off x="749207" y="6445064"/>
            <a:ext cx="381000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190500" y="0"/>
                </a:moveTo>
                <a:cubicBezTo>
                  <a:pt x="201439" y="0"/>
                  <a:pt x="211485" y="6028"/>
                  <a:pt x="216694" y="15627"/>
                </a:cubicBezTo>
                <a:lnTo>
                  <a:pt x="377428" y="313283"/>
                </a:lnTo>
                <a:cubicBezTo>
                  <a:pt x="382414" y="322511"/>
                  <a:pt x="382191" y="333673"/>
                  <a:pt x="376833" y="342677"/>
                </a:cubicBezTo>
                <a:cubicBezTo>
                  <a:pt x="371475" y="351681"/>
                  <a:pt x="361727" y="357188"/>
                  <a:pt x="351234" y="357188"/>
                </a:cubicBezTo>
                <a:lnTo>
                  <a:pt x="29766" y="357188"/>
                </a:lnTo>
                <a:cubicBezTo>
                  <a:pt x="19273" y="357188"/>
                  <a:pt x="9599" y="351681"/>
                  <a:pt x="4167" y="342677"/>
                </a:cubicBezTo>
                <a:cubicBezTo>
                  <a:pt x="-1265" y="333673"/>
                  <a:pt x="-1414" y="322511"/>
                  <a:pt x="3572" y="313283"/>
                </a:cubicBezTo>
                <a:lnTo>
                  <a:pt x="164306" y="15627"/>
                </a:lnTo>
                <a:cubicBezTo>
                  <a:pt x="169515" y="6028"/>
                  <a:pt x="179561" y="0"/>
                  <a:pt x="190500" y="0"/>
                </a:cubicBezTo>
                <a:close/>
                <a:moveTo>
                  <a:pt x="190500" y="125016"/>
                </a:moveTo>
                <a:cubicBezTo>
                  <a:pt x="180603" y="125016"/>
                  <a:pt x="172641" y="132978"/>
                  <a:pt x="172641" y="142875"/>
                </a:cubicBezTo>
                <a:lnTo>
                  <a:pt x="172641" y="226219"/>
                </a:lnTo>
                <a:cubicBezTo>
                  <a:pt x="172641" y="236116"/>
                  <a:pt x="180603" y="244078"/>
                  <a:pt x="190500" y="244078"/>
                </a:cubicBezTo>
                <a:cubicBezTo>
                  <a:pt x="200397" y="244078"/>
                  <a:pt x="208359" y="236116"/>
                  <a:pt x="208359" y="226219"/>
                </a:cubicBezTo>
                <a:lnTo>
                  <a:pt x="208359" y="142875"/>
                </a:lnTo>
                <a:cubicBezTo>
                  <a:pt x="208359" y="132978"/>
                  <a:pt x="200397" y="125016"/>
                  <a:pt x="190500" y="125016"/>
                </a:cubicBezTo>
                <a:close/>
                <a:moveTo>
                  <a:pt x="210369" y="285750"/>
                </a:moveTo>
                <a:cubicBezTo>
                  <a:pt x="210821" y="278375"/>
                  <a:pt x="207143" y="271358"/>
                  <a:pt x="200820" y="267534"/>
                </a:cubicBezTo>
                <a:cubicBezTo>
                  <a:pt x="194498" y="263710"/>
                  <a:pt x="186576" y="263710"/>
                  <a:pt x="180254" y="267534"/>
                </a:cubicBezTo>
                <a:cubicBezTo>
                  <a:pt x="173932" y="271358"/>
                  <a:pt x="170254" y="278375"/>
                  <a:pt x="170706" y="285750"/>
                </a:cubicBezTo>
                <a:cubicBezTo>
                  <a:pt x="170254" y="293125"/>
                  <a:pt x="173932" y="300142"/>
                  <a:pt x="180254" y="303966"/>
                </a:cubicBezTo>
                <a:cubicBezTo>
                  <a:pt x="186576" y="307790"/>
                  <a:pt x="194498" y="307790"/>
                  <a:pt x="200820" y="303966"/>
                </a:cubicBezTo>
                <a:cubicBezTo>
                  <a:pt x="207143" y="300142"/>
                  <a:pt x="210821" y="293125"/>
                  <a:pt x="210369" y="285750"/>
                </a:cubicBezTo>
                <a:close/>
              </a:path>
            </a:pathLst>
          </a:custGeom>
          <a:solidFill>
            <a:srgbClr val="F8F7F2"/>
          </a:solidFill>
          <a:ln/>
        </p:spPr>
      </p:sp>
      <p:sp>
        <p:nvSpPr>
          <p:cNvPr id="41" name="Text 39"/>
          <p:cNvSpPr/>
          <p:nvPr/>
        </p:nvSpPr>
        <p:spPr>
          <a:xfrm>
            <a:off x="1367562" y="6445064"/>
            <a:ext cx="143002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000" b="1" dirty="0">
                <a:solidFill>
                  <a:srgbClr val="F8F7F2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Final Warning</a:t>
            </a:r>
            <a:endParaRPr lang="en-US" sz="1600" dirty="0"/>
          </a:p>
        </p:txBody>
      </p:sp>
      <p:sp>
        <p:nvSpPr>
          <p:cNvPr id="42" name="Text 40"/>
          <p:cNvSpPr/>
          <p:nvPr/>
        </p:nvSpPr>
        <p:spPr>
          <a:xfrm>
            <a:off x="1367562" y="6902109"/>
            <a:ext cx="14274800" cy="6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600" dirty="0">
                <a:solidFill>
                  <a:srgbClr val="F8F7F2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This is a </a:t>
            </a:r>
            <a:pPr>
              <a:lnSpc>
                <a:spcPct val="140000"/>
              </a:lnSpc>
            </a:pPr>
            <a:r>
              <a:rPr lang="en-US" sz="1600" b="1" dirty="0">
                <a:solidFill>
                  <a:srgbClr val="F8F7F2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stylistic tool</a:t>
            </a:r>
            <a:pPr>
              <a:lnSpc>
                <a:spcPct val="140000"/>
              </a:lnSpc>
            </a:pPr>
            <a:r>
              <a:rPr lang="en-US" sz="1600" dirty="0">
                <a:solidFill>
                  <a:srgbClr val="F8F7F2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. In everyday conversation, normal word order is almost always fine—and safer! Use inversion to sound </a:t>
            </a:r>
            <a:pPr>
              <a:lnSpc>
                <a:spcPct val="140000"/>
              </a:lnSpc>
            </a:pPr>
            <a:r>
              <a:rPr lang="en-US" sz="1600" b="1" dirty="0">
                <a:solidFill>
                  <a:srgbClr val="F8F7F2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formal</a:t>
            </a:r>
            <a:pPr>
              <a:lnSpc>
                <a:spcPct val="140000"/>
              </a:lnSpc>
            </a:pPr>
            <a:r>
              <a:rPr lang="en-US" sz="1600" dirty="0">
                <a:solidFill>
                  <a:srgbClr val="F8F7F2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or to make your </a:t>
            </a:r>
            <a:pPr>
              <a:lnSpc>
                <a:spcPct val="140000"/>
              </a:lnSpc>
            </a:pPr>
            <a:r>
              <a:rPr lang="en-US" sz="1600" b="1" dirty="0">
                <a:solidFill>
                  <a:srgbClr val="F8F7F2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writing more dynamic</a:t>
            </a:r>
            <a:pPr>
              <a:lnSpc>
                <a:spcPct val="140000"/>
              </a:lnSpc>
            </a:pPr>
            <a:r>
              <a:rPr lang="en-US" sz="1600" dirty="0">
                <a:solidFill>
                  <a:srgbClr val="F8F7F2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.</a:t>
            </a:r>
            <a:endParaRPr lang="en-US" sz="1600" dirty="0"/>
          </a:p>
        </p:txBody>
      </p:sp>
    </p:spTree>
  </p:cSld>
  <p:clrMapOvr>
    <a:masterClrMapping/>
  </p:clrMapOvr>
  <p:transition>
    <p:fade/>
    <p:spd val="me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2C3E5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https://kimi-web-img.moonshot.cn/img/wfqqreader-1252317822.image.myqcloud.com/9a19cb8880204d6f8906a8bd75261ed29a53e970.jpg">    </p:cNvPr>
          <p:cNvPicPr>
            <a:picLocks noChangeAspect="1"/>
          </p:cNvPicPr>
          <p:nvPr/>
        </p:nvPicPr>
        <p:blipFill>
          <a:blip r:embed="rId1">
            <a:alphaModFix amt="15000"/>
          </a:blip>
          <a:srcRect l="0" r="0" t="28831" b="28831"/>
          <a:stretch/>
        </p:blipFill>
        <p:spPr>
          <a:xfrm>
            <a:off x="0" y="0"/>
            <a:ext cx="16256000" cy="9144000"/>
          </a:xfrm>
          <a:prstGeom prst="roundRect">
            <a:avLst>
              <a:gd name="adj" fmla="val 0"/>
            </a:avLst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16256000" cy="9144000"/>
          </a:xfrm>
          <a:custGeom>
            <a:avLst/>
            <a:gdLst/>
            <a:ahLst/>
            <a:cxnLst/>
            <a:rect l="l" t="t" r="r" b="b"/>
            <a:pathLst>
              <a:path w="16256000" h="9144000">
                <a:moveTo>
                  <a:pt x="0" y="0"/>
                </a:moveTo>
                <a:lnTo>
                  <a:pt x="16256000" y="0"/>
                </a:lnTo>
                <a:lnTo>
                  <a:pt x="16256000" y="9144000"/>
                </a:lnTo>
                <a:lnTo>
                  <a:pt x="0" y="9144000"/>
                </a:lnTo>
                <a:lnTo>
                  <a:pt x="0" y="0"/>
                </a:lnTo>
                <a:close/>
              </a:path>
            </a:pathLst>
          </a:custGeom>
          <a:gradFill rotWithShape="1" flip="none">
            <a:gsLst>
              <a:gs pos="0">
                <a:srgbClr val="2C3E50">
                  <a:alpha val="95000"/>
                </a:srgbClr>
              </a:gs>
              <a:gs pos="50000">
                <a:srgbClr val="2C3E50">
                  <a:alpha val="90000"/>
                </a:srgbClr>
              </a:gs>
              <a:gs pos="100000">
                <a:srgbClr val="8E9EAB">
                  <a:alpha val="85000"/>
                </a:srgbClr>
              </a:gs>
            </a:gsLst>
            <a:lin ang="2700000" scaled="1"/>
          </a:gradFill>
          <a:ln/>
        </p:spPr>
      </p:sp>
      <p:sp>
        <p:nvSpPr>
          <p:cNvPr id="4" name="Shape 1"/>
          <p:cNvSpPr/>
          <p:nvPr/>
        </p:nvSpPr>
        <p:spPr>
          <a:xfrm>
            <a:off x="7518374" y="921060"/>
            <a:ext cx="1219200" cy="1219200"/>
          </a:xfrm>
          <a:custGeom>
            <a:avLst/>
            <a:gdLst/>
            <a:ahLst/>
            <a:cxnLst/>
            <a:rect l="l" t="t" r="r" b="b"/>
            <a:pathLst>
              <a:path w="1219200" h="1219200">
                <a:moveTo>
                  <a:pt x="609600" y="0"/>
                </a:moveTo>
                <a:lnTo>
                  <a:pt x="609600" y="0"/>
                </a:lnTo>
                <a:cubicBezTo>
                  <a:pt x="946047" y="0"/>
                  <a:pt x="1219200" y="273153"/>
                  <a:pt x="1219200" y="609600"/>
                </a:cubicBezTo>
                <a:lnTo>
                  <a:pt x="1219200" y="609600"/>
                </a:lnTo>
                <a:cubicBezTo>
                  <a:pt x="1219200" y="946047"/>
                  <a:pt x="946047" y="1219200"/>
                  <a:pt x="609600" y="1219200"/>
                </a:cubicBezTo>
                <a:lnTo>
                  <a:pt x="609600" y="1219200"/>
                </a:lnTo>
                <a:cubicBezTo>
                  <a:pt x="273153" y="1219200"/>
                  <a:pt x="0" y="946047"/>
                  <a:pt x="0" y="609600"/>
                </a:cubicBezTo>
                <a:lnTo>
                  <a:pt x="0" y="609600"/>
                </a:lnTo>
                <a:cubicBezTo>
                  <a:pt x="0" y="273153"/>
                  <a:pt x="273153" y="0"/>
                  <a:pt x="609600" y="0"/>
                </a:cubicBezTo>
                <a:close/>
              </a:path>
            </a:pathLst>
          </a:custGeom>
          <a:solidFill>
            <a:srgbClr val="D4A373"/>
          </a:solidFill>
          <a:ln/>
        </p:spPr>
      </p:sp>
      <p:sp>
        <p:nvSpPr>
          <p:cNvPr id="5" name="Shape 2"/>
          <p:cNvSpPr/>
          <p:nvPr/>
        </p:nvSpPr>
        <p:spPr>
          <a:xfrm>
            <a:off x="7785086" y="1225848"/>
            <a:ext cx="685800" cy="609600"/>
          </a:xfrm>
          <a:custGeom>
            <a:avLst/>
            <a:gdLst/>
            <a:ahLst/>
            <a:cxnLst/>
            <a:rect l="l" t="t" r="r" b="b"/>
            <a:pathLst>
              <a:path w="685800" h="609600">
                <a:moveTo>
                  <a:pt x="57150" y="233124"/>
                </a:moveTo>
                <a:lnTo>
                  <a:pt x="306229" y="335637"/>
                </a:lnTo>
                <a:cubicBezTo>
                  <a:pt x="317897" y="340400"/>
                  <a:pt x="330279" y="342900"/>
                  <a:pt x="342900" y="342900"/>
                </a:cubicBezTo>
                <a:cubicBezTo>
                  <a:pt x="355521" y="342900"/>
                  <a:pt x="367903" y="340400"/>
                  <a:pt x="379571" y="335637"/>
                </a:cubicBezTo>
                <a:lnTo>
                  <a:pt x="668179" y="216813"/>
                </a:lnTo>
                <a:cubicBezTo>
                  <a:pt x="678894" y="212407"/>
                  <a:pt x="685800" y="202049"/>
                  <a:pt x="685800" y="190500"/>
                </a:cubicBezTo>
                <a:cubicBezTo>
                  <a:pt x="685800" y="178951"/>
                  <a:pt x="678894" y="168592"/>
                  <a:pt x="668179" y="164187"/>
                </a:cubicBezTo>
                <a:lnTo>
                  <a:pt x="379571" y="45363"/>
                </a:lnTo>
                <a:cubicBezTo>
                  <a:pt x="367903" y="40600"/>
                  <a:pt x="355521" y="38100"/>
                  <a:pt x="342900" y="38100"/>
                </a:cubicBezTo>
                <a:cubicBezTo>
                  <a:pt x="330279" y="38100"/>
                  <a:pt x="317897" y="40600"/>
                  <a:pt x="306229" y="45363"/>
                </a:cubicBezTo>
                <a:lnTo>
                  <a:pt x="17621" y="164187"/>
                </a:lnTo>
                <a:cubicBezTo>
                  <a:pt x="6906" y="168592"/>
                  <a:pt x="0" y="178951"/>
                  <a:pt x="0" y="190500"/>
                </a:cubicBezTo>
                <a:lnTo>
                  <a:pt x="0" y="542925"/>
                </a:lnTo>
                <a:cubicBezTo>
                  <a:pt x="0" y="558760"/>
                  <a:pt x="12740" y="571500"/>
                  <a:pt x="28575" y="571500"/>
                </a:cubicBezTo>
                <a:cubicBezTo>
                  <a:pt x="44410" y="571500"/>
                  <a:pt x="57150" y="558760"/>
                  <a:pt x="57150" y="542925"/>
                </a:cubicBezTo>
                <a:lnTo>
                  <a:pt x="57150" y="233124"/>
                </a:lnTo>
                <a:close/>
                <a:moveTo>
                  <a:pt x="114300" y="318492"/>
                </a:moveTo>
                <a:lnTo>
                  <a:pt x="114300" y="457200"/>
                </a:lnTo>
                <a:cubicBezTo>
                  <a:pt x="114300" y="520303"/>
                  <a:pt x="216694" y="571500"/>
                  <a:pt x="342900" y="571500"/>
                </a:cubicBezTo>
                <a:cubicBezTo>
                  <a:pt x="469106" y="571500"/>
                  <a:pt x="571500" y="520303"/>
                  <a:pt x="571500" y="457200"/>
                </a:cubicBezTo>
                <a:lnTo>
                  <a:pt x="571500" y="318373"/>
                </a:lnTo>
                <a:lnTo>
                  <a:pt x="401360" y="388501"/>
                </a:lnTo>
                <a:cubicBezTo>
                  <a:pt x="382786" y="396121"/>
                  <a:pt x="363022" y="400050"/>
                  <a:pt x="342900" y="400050"/>
                </a:cubicBezTo>
                <a:cubicBezTo>
                  <a:pt x="322778" y="400050"/>
                  <a:pt x="303014" y="396121"/>
                  <a:pt x="284440" y="388501"/>
                </a:cubicBezTo>
                <a:lnTo>
                  <a:pt x="114300" y="318373"/>
                </a:lnTo>
                <a:close/>
              </a:path>
            </a:pathLst>
          </a:custGeom>
          <a:solidFill>
            <a:srgbClr val="F8F7F2"/>
          </a:solidFill>
          <a:ln/>
        </p:spPr>
      </p:sp>
      <p:sp>
        <p:nvSpPr>
          <p:cNvPr id="6" name="Text 3"/>
          <p:cNvSpPr/>
          <p:nvPr/>
        </p:nvSpPr>
        <p:spPr>
          <a:xfrm>
            <a:off x="5143473" y="2749773"/>
            <a:ext cx="59690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6000" b="1" dirty="0">
                <a:solidFill>
                  <a:srgbClr val="F8F7F2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Master Inversion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6381424" y="4007048"/>
            <a:ext cx="34925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3000" dirty="0">
                <a:solidFill>
                  <a:srgbClr val="D4A373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Elevate Your English</a:t>
            </a:r>
            <a:endParaRPr lang="en-US" sz="1600" dirty="0"/>
          </a:p>
        </p:txBody>
      </p:sp>
      <p:sp>
        <p:nvSpPr>
          <p:cNvPr id="8" name="Shape 5"/>
          <p:cNvSpPr/>
          <p:nvPr/>
        </p:nvSpPr>
        <p:spPr>
          <a:xfrm>
            <a:off x="7315214" y="4870500"/>
            <a:ext cx="1625600" cy="50800"/>
          </a:xfrm>
          <a:custGeom>
            <a:avLst/>
            <a:gdLst/>
            <a:ahLst/>
            <a:cxnLst/>
            <a:rect l="l" t="t" r="r" b="b"/>
            <a:pathLst>
              <a:path w="1625600" h="50800">
                <a:moveTo>
                  <a:pt x="0" y="0"/>
                </a:moveTo>
                <a:lnTo>
                  <a:pt x="1625600" y="0"/>
                </a:lnTo>
                <a:lnTo>
                  <a:pt x="1625600" y="50800"/>
                </a:lnTo>
                <a:lnTo>
                  <a:pt x="0" y="50800"/>
                </a:lnTo>
                <a:lnTo>
                  <a:pt x="0" y="0"/>
                </a:lnTo>
                <a:close/>
              </a:path>
            </a:pathLst>
          </a:custGeom>
          <a:solidFill>
            <a:srgbClr val="D4A373"/>
          </a:solidFill>
          <a:ln/>
        </p:spPr>
      </p:sp>
      <p:sp>
        <p:nvSpPr>
          <p:cNvPr id="9" name="Text 6"/>
          <p:cNvSpPr/>
          <p:nvPr/>
        </p:nvSpPr>
        <p:spPr>
          <a:xfrm>
            <a:off x="3174996" y="5327538"/>
            <a:ext cx="9906000" cy="99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40000"/>
              </a:lnSpc>
            </a:pPr>
            <a:r>
              <a:rPr lang="en-US" sz="2400" dirty="0">
                <a:solidFill>
                  <a:srgbClr val="F8F7F2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Practice makes perfect. Use these structures thoughtfully to add </a:t>
            </a:r>
            <a:pPr algn="ctr">
              <a:lnSpc>
                <a:spcPct val="140000"/>
              </a:lnSpc>
            </a:pPr>
            <a:r>
              <a:rPr lang="en-US" sz="2400" b="1" dirty="0">
                <a:solidFill>
                  <a:srgbClr val="D4A373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sophistication</a:t>
            </a:r>
            <a:pPr algn="ctr">
              <a:lnSpc>
                <a:spcPct val="140000"/>
              </a:lnSpc>
            </a:pPr>
            <a:r>
              <a:rPr lang="en-US" sz="2400" dirty="0">
                <a:solidFill>
                  <a:srgbClr val="F8F7F2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and </a:t>
            </a:r>
            <a:pPr algn="ctr">
              <a:lnSpc>
                <a:spcPct val="140000"/>
              </a:lnSpc>
            </a:pPr>
            <a:r>
              <a:rPr lang="en-US" sz="2400" b="1" dirty="0">
                <a:solidFill>
                  <a:srgbClr val="D4A373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impact</a:t>
            </a:r>
            <a:pPr algn="ctr">
              <a:lnSpc>
                <a:spcPct val="140000"/>
              </a:lnSpc>
            </a:pPr>
            <a:r>
              <a:rPr lang="en-US" sz="2400" dirty="0">
                <a:solidFill>
                  <a:srgbClr val="F8F7F2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to your formal writing and speech.</a:t>
            </a:r>
            <a:endParaRPr lang="en-US" sz="1600" dirty="0"/>
          </a:p>
        </p:txBody>
      </p:sp>
      <p:sp>
        <p:nvSpPr>
          <p:cNvPr id="10" name="Shape 7"/>
          <p:cNvSpPr/>
          <p:nvPr/>
        </p:nvSpPr>
        <p:spPr>
          <a:xfrm>
            <a:off x="5551868" y="6826027"/>
            <a:ext cx="1447800" cy="1397000"/>
          </a:xfrm>
          <a:custGeom>
            <a:avLst/>
            <a:gdLst/>
            <a:ahLst/>
            <a:cxnLst/>
            <a:rect l="l" t="t" r="r" b="b"/>
            <a:pathLst>
              <a:path w="1447800" h="1397000">
                <a:moveTo>
                  <a:pt x="152399" y="0"/>
                </a:moveTo>
                <a:lnTo>
                  <a:pt x="1295401" y="0"/>
                </a:lnTo>
                <a:cubicBezTo>
                  <a:pt x="1379512" y="0"/>
                  <a:pt x="1447800" y="68288"/>
                  <a:pt x="1447800" y="152399"/>
                </a:cubicBezTo>
                <a:lnTo>
                  <a:pt x="1447800" y="1244601"/>
                </a:lnTo>
                <a:cubicBezTo>
                  <a:pt x="1447800" y="1328769"/>
                  <a:pt x="1379569" y="1397000"/>
                  <a:pt x="1295401" y="1397000"/>
                </a:cubicBezTo>
                <a:lnTo>
                  <a:pt x="152399" y="1397000"/>
                </a:lnTo>
                <a:cubicBezTo>
                  <a:pt x="68288" y="1397000"/>
                  <a:pt x="0" y="1328712"/>
                  <a:pt x="0" y="1244601"/>
                </a:cubicBezTo>
                <a:lnTo>
                  <a:pt x="0" y="152399"/>
                </a:lnTo>
                <a:cubicBezTo>
                  <a:pt x="0" y="68288"/>
                  <a:pt x="68288" y="0"/>
                  <a:pt x="152399" y="0"/>
                </a:cubicBezTo>
                <a:close/>
              </a:path>
            </a:pathLst>
          </a:custGeom>
          <a:solidFill>
            <a:srgbClr val="F8F7F2">
              <a:alpha val="10196"/>
            </a:srgbClr>
          </a:solidFill>
          <a:ln/>
        </p:spPr>
      </p:sp>
      <p:sp>
        <p:nvSpPr>
          <p:cNvPr id="11" name="Shape 8"/>
          <p:cNvSpPr/>
          <p:nvPr/>
        </p:nvSpPr>
        <p:spPr>
          <a:xfrm>
            <a:off x="6057591" y="7079990"/>
            <a:ext cx="428625" cy="381000"/>
          </a:xfrm>
          <a:custGeom>
            <a:avLst/>
            <a:gdLst/>
            <a:ahLst/>
            <a:cxnLst/>
            <a:rect l="l" t="t" r="r" b="b"/>
            <a:pathLst>
              <a:path w="428625" h="381000">
                <a:moveTo>
                  <a:pt x="230312" y="-14064"/>
                </a:moveTo>
                <a:cubicBezTo>
                  <a:pt x="227261" y="-20017"/>
                  <a:pt x="221084" y="-23812"/>
                  <a:pt x="214387" y="-23812"/>
                </a:cubicBezTo>
                <a:cubicBezTo>
                  <a:pt x="207690" y="-23812"/>
                  <a:pt x="201513" y="-20017"/>
                  <a:pt x="198462" y="-14064"/>
                </a:cubicBezTo>
                <a:lnTo>
                  <a:pt x="143694" y="93241"/>
                </a:lnTo>
                <a:lnTo>
                  <a:pt x="24705" y="112142"/>
                </a:lnTo>
                <a:cubicBezTo>
                  <a:pt x="18083" y="113184"/>
                  <a:pt x="12576" y="117872"/>
                  <a:pt x="10492" y="124271"/>
                </a:cubicBezTo>
                <a:cubicBezTo>
                  <a:pt x="8409" y="130671"/>
                  <a:pt x="10120" y="137666"/>
                  <a:pt x="14808" y="142429"/>
                </a:cubicBezTo>
                <a:lnTo>
                  <a:pt x="99938" y="227633"/>
                </a:lnTo>
                <a:lnTo>
                  <a:pt x="81186" y="346621"/>
                </a:lnTo>
                <a:cubicBezTo>
                  <a:pt x="80144" y="353244"/>
                  <a:pt x="82897" y="359941"/>
                  <a:pt x="88329" y="363885"/>
                </a:cubicBezTo>
                <a:cubicBezTo>
                  <a:pt x="93762" y="367829"/>
                  <a:pt x="100905" y="368424"/>
                  <a:pt x="106933" y="365373"/>
                </a:cubicBezTo>
                <a:lnTo>
                  <a:pt x="214387" y="310753"/>
                </a:lnTo>
                <a:lnTo>
                  <a:pt x="321766" y="365373"/>
                </a:lnTo>
                <a:cubicBezTo>
                  <a:pt x="327720" y="368424"/>
                  <a:pt x="334938" y="367829"/>
                  <a:pt x="340370" y="363885"/>
                </a:cubicBezTo>
                <a:cubicBezTo>
                  <a:pt x="345802" y="359941"/>
                  <a:pt x="348555" y="353318"/>
                  <a:pt x="347514" y="346621"/>
                </a:cubicBezTo>
                <a:lnTo>
                  <a:pt x="328687" y="227633"/>
                </a:lnTo>
                <a:lnTo>
                  <a:pt x="413817" y="142429"/>
                </a:lnTo>
                <a:cubicBezTo>
                  <a:pt x="418579" y="137666"/>
                  <a:pt x="420216" y="130671"/>
                  <a:pt x="418133" y="124271"/>
                </a:cubicBezTo>
                <a:cubicBezTo>
                  <a:pt x="416049" y="117872"/>
                  <a:pt x="410617" y="113184"/>
                  <a:pt x="403920" y="112142"/>
                </a:cubicBezTo>
                <a:lnTo>
                  <a:pt x="285006" y="93241"/>
                </a:lnTo>
                <a:lnTo>
                  <a:pt x="230312" y="-14064"/>
                </a:lnTo>
                <a:close/>
              </a:path>
            </a:pathLst>
          </a:custGeom>
          <a:solidFill>
            <a:srgbClr val="D4A373"/>
          </a:solidFill>
          <a:ln/>
        </p:spPr>
      </p:sp>
      <p:sp>
        <p:nvSpPr>
          <p:cNvPr id="12" name="Text 9"/>
          <p:cNvSpPr/>
          <p:nvPr/>
        </p:nvSpPr>
        <p:spPr>
          <a:xfrm>
            <a:off x="5748691" y="7613303"/>
            <a:ext cx="10541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800" b="1" dirty="0">
                <a:solidFill>
                  <a:srgbClr val="F8F7F2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Emphasis</a:t>
            </a:r>
            <a:endParaRPr lang="en-US" sz="1600" dirty="0"/>
          </a:p>
        </p:txBody>
      </p:sp>
      <p:sp>
        <p:nvSpPr>
          <p:cNvPr id="13" name="Shape 10"/>
          <p:cNvSpPr/>
          <p:nvPr/>
        </p:nvSpPr>
        <p:spPr>
          <a:xfrm>
            <a:off x="7404694" y="6826027"/>
            <a:ext cx="1447800" cy="1397000"/>
          </a:xfrm>
          <a:custGeom>
            <a:avLst/>
            <a:gdLst/>
            <a:ahLst/>
            <a:cxnLst/>
            <a:rect l="l" t="t" r="r" b="b"/>
            <a:pathLst>
              <a:path w="1447800" h="1397000">
                <a:moveTo>
                  <a:pt x="152399" y="0"/>
                </a:moveTo>
                <a:lnTo>
                  <a:pt x="1295401" y="0"/>
                </a:lnTo>
                <a:cubicBezTo>
                  <a:pt x="1379512" y="0"/>
                  <a:pt x="1447800" y="68288"/>
                  <a:pt x="1447800" y="152399"/>
                </a:cubicBezTo>
                <a:lnTo>
                  <a:pt x="1447800" y="1244601"/>
                </a:lnTo>
                <a:cubicBezTo>
                  <a:pt x="1447800" y="1328769"/>
                  <a:pt x="1379569" y="1397000"/>
                  <a:pt x="1295401" y="1397000"/>
                </a:cubicBezTo>
                <a:lnTo>
                  <a:pt x="152399" y="1397000"/>
                </a:lnTo>
                <a:cubicBezTo>
                  <a:pt x="68288" y="1397000"/>
                  <a:pt x="0" y="1328712"/>
                  <a:pt x="0" y="1244601"/>
                </a:cubicBezTo>
                <a:lnTo>
                  <a:pt x="0" y="152399"/>
                </a:lnTo>
                <a:cubicBezTo>
                  <a:pt x="0" y="68288"/>
                  <a:pt x="68288" y="0"/>
                  <a:pt x="152399" y="0"/>
                </a:cubicBezTo>
                <a:close/>
              </a:path>
            </a:pathLst>
          </a:custGeom>
          <a:solidFill>
            <a:srgbClr val="F8F7F2">
              <a:alpha val="10196"/>
            </a:srgbClr>
          </a:solidFill>
          <a:ln/>
        </p:spPr>
      </p:sp>
      <p:sp>
        <p:nvSpPr>
          <p:cNvPr id="14" name="Shape 11"/>
          <p:cNvSpPr/>
          <p:nvPr/>
        </p:nvSpPr>
        <p:spPr>
          <a:xfrm>
            <a:off x="7910416" y="7079990"/>
            <a:ext cx="428625" cy="381000"/>
          </a:xfrm>
          <a:custGeom>
            <a:avLst/>
            <a:gdLst/>
            <a:ahLst/>
            <a:cxnLst/>
            <a:rect l="l" t="t" r="r" b="b"/>
            <a:pathLst>
              <a:path w="428625" h="381000">
                <a:moveTo>
                  <a:pt x="232916" y="64889"/>
                </a:moveTo>
                <a:cubicBezTo>
                  <a:pt x="239762" y="59457"/>
                  <a:pt x="244078" y="51048"/>
                  <a:pt x="244078" y="41672"/>
                </a:cubicBezTo>
                <a:cubicBezTo>
                  <a:pt x="244078" y="25226"/>
                  <a:pt x="230758" y="11906"/>
                  <a:pt x="214313" y="11906"/>
                </a:cubicBezTo>
                <a:cubicBezTo>
                  <a:pt x="197867" y="11906"/>
                  <a:pt x="184547" y="25226"/>
                  <a:pt x="184547" y="41672"/>
                </a:cubicBezTo>
                <a:cubicBezTo>
                  <a:pt x="184547" y="51048"/>
                  <a:pt x="188937" y="59457"/>
                  <a:pt x="195709" y="64889"/>
                </a:cubicBezTo>
                <a:lnTo>
                  <a:pt x="144810" y="144959"/>
                </a:lnTo>
                <a:cubicBezTo>
                  <a:pt x="137368" y="156642"/>
                  <a:pt x="121518" y="159544"/>
                  <a:pt x="110430" y="151209"/>
                </a:cubicBezTo>
                <a:lnTo>
                  <a:pt x="66154" y="118095"/>
                </a:lnTo>
                <a:cubicBezTo>
                  <a:pt x="69503" y="113333"/>
                  <a:pt x="71438" y="107454"/>
                  <a:pt x="71438" y="101203"/>
                </a:cubicBezTo>
                <a:cubicBezTo>
                  <a:pt x="71438" y="84758"/>
                  <a:pt x="58117" y="71438"/>
                  <a:pt x="41672" y="71438"/>
                </a:cubicBezTo>
                <a:cubicBezTo>
                  <a:pt x="25226" y="71438"/>
                  <a:pt x="11906" y="84758"/>
                  <a:pt x="11906" y="101203"/>
                </a:cubicBezTo>
                <a:cubicBezTo>
                  <a:pt x="11906" y="117425"/>
                  <a:pt x="24929" y="130671"/>
                  <a:pt x="41077" y="130969"/>
                </a:cubicBezTo>
                <a:lnTo>
                  <a:pt x="65336" y="292819"/>
                </a:lnTo>
                <a:cubicBezTo>
                  <a:pt x="68833" y="316111"/>
                  <a:pt x="88850" y="333375"/>
                  <a:pt x="112440" y="333375"/>
                </a:cubicBezTo>
                <a:lnTo>
                  <a:pt x="316185" y="333375"/>
                </a:lnTo>
                <a:cubicBezTo>
                  <a:pt x="339775" y="333375"/>
                  <a:pt x="359792" y="316111"/>
                  <a:pt x="363289" y="292819"/>
                </a:cubicBezTo>
                <a:lnTo>
                  <a:pt x="387548" y="130969"/>
                </a:lnTo>
                <a:cubicBezTo>
                  <a:pt x="403696" y="130671"/>
                  <a:pt x="416719" y="117425"/>
                  <a:pt x="416719" y="101203"/>
                </a:cubicBezTo>
                <a:cubicBezTo>
                  <a:pt x="416719" y="84758"/>
                  <a:pt x="403399" y="71438"/>
                  <a:pt x="386953" y="71438"/>
                </a:cubicBezTo>
                <a:cubicBezTo>
                  <a:pt x="370508" y="71438"/>
                  <a:pt x="357188" y="84758"/>
                  <a:pt x="357188" y="101203"/>
                </a:cubicBezTo>
                <a:cubicBezTo>
                  <a:pt x="357188" y="107454"/>
                  <a:pt x="359122" y="113333"/>
                  <a:pt x="362471" y="118095"/>
                </a:cubicBezTo>
                <a:lnTo>
                  <a:pt x="318269" y="151284"/>
                </a:lnTo>
                <a:cubicBezTo>
                  <a:pt x="307181" y="159618"/>
                  <a:pt x="291331" y="156716"/>
                  <a:pt x="283890" y="145033"/>
                </a:cubicBezTo>
                <a:lnTo>
                  <a:pt x="232916" y="64889"/>
                </a:lnTo>
                <a:close/>
              </a:path>
            </a:pathLst>
          </a:custGeom>
          <a:solidFill>
            <a:srgbClr val="D4A373"/>
          </a:solidFill>
          <a:ln/>
        </p:spPr>
      </p:sp>
      <p:sp>
        <p:nvSpPr>
          <p:cNvPr id="15" name="Text 12"/>
          <p:cNvSpPr/>
          <p:nvPr/>
        </p:nvSpPr>
        <p:spPr>
          <a:xfrm>
            <a:off x="7601517" y="7613303"/>
            <a:ext cx="10541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800" b="1" dirty="0">
                <a:solidFill>
                  <a:srgbClr val="F8F7F2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Formality</a:t>
            </a:r>
            <a:endParaRPr lang="en-US" sz="1600" dirty="0"/>
          </a:p>
        </p:txBody>
      </p:sp>
      <p:sp>
        <p:nvSpPr>
          <p:cNvPr id="16" name="Shape 13"/>
          <p:cNvSpPr/>
          <p:nvPr/>
        </p:nvSpPr>
        <p:spPr>
          <a:xfrm>
            <a:off x="9257519" y="6826027"/>
            <a:ext cx="1447800" cy="1397000"/>
          </a:xfrm>
          <a:custGeom>
            <a:avLst/>
            <a:gdLst/>
            <a:ahLst/>
            <a:cxnLst/>
            <a:rect l="l" t="t" r="r" b="b"/>
            <a:pathLst>
              <a:path w="1447800" h="1397000">
                <a:moveTo>
                  <a:pt x="152399" y="0"/>
                </a:moveTo>
                <a:lnTo>
                  <a:pt x="1295401" y="0"/>
                </a:lnTo>
                <a:cubicBezTo>
                  <a:pt x="1379512" y="0"/>
                  <a:pt x="1447800" y="68288"/>
                  <a:pt x="1447800" y="152399"/>
                </a:cubicBezTo>
                <a:lnTo>
                  <a:pt x="1447800" y="1244601"/>
                </a:lnTo>
                <a:cubicBezTo>
                  <a:pt x="1447800" y="1328769"/>
                  <a:pt x="1379569" y="1397000"/>
                  <a:pt x="1295401" y="1397000"/>
                </a:cubicBezTo>
                <a:lnTo>
                  <a:pt x="152399" y="1397000"/>
                </a:lnTo>
                <a:cubicBezTo>
                  <a:pt x="68288" y="1397000"/>
                  <a:pt x="0" y="1328712"/>
                  <a:pt x="0" y="1244601"/>
                </a:cubicBezTo>
                <a:lnTo>
                  <a:pt x="0" y="152399"/>
                </a:lnTo>
                <a:cubicBezTo>
                  <a:pt x="0" y="68288"/>
                  <a:pt x="68288" y="0"/>
                  <a:pt x="152399" y="0"/>
                </a:cubicBezTo>
                <a:close/>
              </a:path>
            </a:pathLst>
          </a:custGeom>
          <a:solidFill>
            <a:srgbClr val="F8F7F2">
              <a:alpha val="10196"/>
            </a:srgbClr>
          </a:solidFill>
          <a:ln/>
        </p:spPr>
      </p:sp>
      <p:sp>
        <p:nvSpPr>
          <p:cNvPr id="17" name="Shape 14"/>
          <p:cNvSpPr/>
          <p:nvPr/>
        </p:nvSpPr>
        <p:spPr>
          <a:xfrm>
            <a:off x="9787055" y="7079990"/>
            <a:ext cx="381000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353690" y="74"/>
                </a:moveTo>
                <a:cubicBezTo>
                  <a:pt x="361057" y="-521"/>
                  <a:pt x="368275" y="2307"/>
                  <a:pt x="373484" y="7516"/>
                </a:cubicBezTo>
                <a:cubicBezTo>
                  <a:pt x="378693" y="12725"/>
                  <a:pt x="381521" y="19943"/>
                  <a:pt x="380926" y="27310"/>
                </a:cubicBezTo>
                <a:cubicBezTo>
                  <a:pt x="377949" y="63996"/>
                  <a:pt x="367978" y="121221"/>
                  <a:pt x="346472" y="175915"/>
                </a:cubicBezTo>
                <a:cubicBezTo>
                  <a:pt x="345132" y="179263"/>
                  <a:pt x="342379" y="181794"/>
                  <a:pt x="338882" y="182835"/>
                </a:cubicBezTo>
                <a:lnTo>
                  <a:pt x="278681" y="200918"/>
                </a:lnTo>
                <a:cubicBezTo>
                  <a:pt x="275779" y="201811"/>
                  <a:pt x="273844" y="204415"/>
                  <a:pt x="273844" y="207466"/>
                </a:cubicBezTo>
                <a:cubicBezTo>
                  <a:pt x="273844" y="211262"/>
                  <a:pt x="276895" y="214313"/>
                  <a:pt x="280690" y="214313"/>
                </a:cubicBezTo>
                <a:lnTo>
                  <a:pt x="309414" y="214313"/>
                </a:lnTo>
                <a:cubicBezTo>
                  <a:pt x="318343" y="214313"/>
                  <a:pt x="324073" y="223838"/>
                  <a:pt x="319460" y="231502"/>
                </a:cubicBezTo>
                <a:cubicBezTo>
                  <a:pt x="316483" y="236488"/>
                  <a:pt x="313283" y="241325"/>
                  <a:pt x="310009" y="246087"/>
                </a:cubicBezTo>
                <a:cubicBezTo>
                  <a:pt x="308521" y="248245"/>
                  <a:pt x="306288" y="249808"/>
                  <a:pt x="303758" y="250627"/>
                </a:cubicBezTo>
                <a:lnTo>
                  <a:pt x="231056" y="272355"/>
                </a:lnTo>
                <a:cubicBezTo>
                  <a:pt x="228154" y="273248"/>
                  <a:pt x="226219" y="275853"/>
                  <a:pt x="226219" y="278904"/>
                </a:cubicBezTo>
                <a:cubicBezTo>
                  <a:pt x="226219" y="282699"/>
                  <a:pt x="229270" y="285750"/>
                  <a:pt x="233065" y="285750"/>
                </a:cubicBezTo>
                <a:lnTo>
                  <a:pt x="244971" y="285750"/>
                </a:lnTo>
                <a:cubicBezTo>
                  <a:pt x="255836" y="285750"/>
                  <a:pt x="260598" y="298698"/>
                  <a:pt x="251520" y="304651"/>
                </a:cubicBezTo>
                <a:cubicBezTo>
                  <a:pt x="200918" y="338137"/>
                  <a:pt x="149051" y="336872"/>
                  <a:pt x="115788" y="327943"/>
                </a:cubicBezTo>
                <a:cubicBezTo>
                  <a:pt x="106338" y="325413"/>
                  <a:pt x="97929" y="320576"/>
                  <a:pt x="90190" y="314623"/>
                </a:cubicBezTo>
                <a:lnTo>
                  <a:pt x="35719" y="369094"/>
                </a:lnTo>
                <a:cubicBezTo>
                  <a:pt x="29170" y="375642"/>
                  <a:pt x="18455" y="375642"/>
                  <a:pt x="11906" y="369094"/>
                </a:cubicBezTo>
                <a:cubicBezTo>
                  <a:pt x="5358" y="362545"/>
                  <a:pt x="5358" y="351830"/>
                  <a:pt x="11906" y="345281"/>
                </a:cubicBezTo>
                <a:lnTo>
                  <a:pt x="71438" y="285750"/>
                </a:lnTo>
                <a:lnTo>
                  <a:pt x="71810" y="286122"/>
                </a:lnTo>
                <a:cubicBezTo>
                  <a:pt x="72330" y="285155"/>
                  <a:pt x="73000" y="284262"/>
                  <a:pt x="73819" y="283443"/>
                </a:cubicBezTo>
                <a:lnTo>
                  <a:pt x="190500" y="166688"/>
                </a:lnTo>
                <a:cubicBezTo>
                  <a:pt x="197048" y="160139"/>
                  <a:pt x="197048" y="149423"/>
                  <a:pt x="190500" y="142875"/>
                </a:cubicBezTo>
                <a:cubicBezTo>
                  <a:pt x="183952" y="136327"/>
                  <a:pt x="173236" y="136327"/>
                  <a:pt x="166688" y="142875"/>
                </a:cubicBezTo>
                <a:lnTo>
                  <a:pt x="66749" y="242739"/>
                </a:lnTo>
                <a:cubicBezTo>
                  <a:pt x="60127" y="249362"/>
                  <a:pt x="48890" y="246013"/>
                  <a:pt x="48146" y="236637"/>
                </a:cubicBezTo>
                <a:cubicBezTo>
                  <a:pt x="44946" y="197048"/>
                  <a:pt x="55066" y="145033"/>
                  <a:pt x="102171" y="97929"/>
                </a:cubicBezTo>
                <a:cubicBezTo>
                  <a:pt x="169962" y="30138"/>
                  <a:pt x="291331" y="5135"/>
                  <a:pt x="353616" y="74"/>
                </a:cubicBezTo>
                <a:close/>
              </a:path>
            </a:pathLst>
          </a:custGeom>
          <a:solidFill>
            <a:srgbClr val="D4A373"/>
          </a:solidFill>
          <a:ln/>
        </p:spPr>
      </p:sp>
      <p:sp>
        <p:nvSpPr>
          <p:cNvPr id="18" name="Text 15"/>
          <p:cNvSpPr/>
          <p:nvPr/>
        </p:nvSpPr>
        <p:spPr>
          <a:xfrm>
            <a:off x="9454342" y="7613303"/>
            <a:ext cx="10541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800" b="1" dirty="0">
                <a:solidFill>
                  <a:srgbClr val="F8F7F2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Style</a:t>
            </a:r>
            <a:endParaRPr lang="en-US" sz="1600" dirty="0"/>
          </a:p>
        </p:txBody>
      </p:sp>
    </p:spTree>
  </p:cSld>
  <p:clrMapOvr>
    <a:masterClrMapping/>
  </p:clrMapOvr>
  <p:transition>
    <p:fade/>
    <p:spd val="me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7946" y="507947"/>
            <a:ext cx="153416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spc="80" kern="0" dirty="0">
                <a:solidFill>
                  <a:srgbClr val="D4A373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LESSON ROADMAP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507946" y="914178"/>
            <a:ext cx="1554480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80000"/>
              </a:lnSpc>
            </a:pPr>
            <a:r>
              <a:rPr lang="en-US" sz="4800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Lesson Overview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530808" y="2031696"/>
            <a:ext cx="7388861" cy="1447800"/>
          </a:xfrm>
          <a:custGeom>
            <a:avLst/>
            <a:gdLst/>
            <a:ahLst/>
            <a:cxnLst/>
            <a:rect l="l" t="t" r="r" b="b"/>
            <a:pathLst>
              <a:path w="7388861" h="1447800">
                <a:moveTo>
                  <a:pt x="45722" y="0"/>
                </a:moveTo>
                <a:lnTo>
                  <a:pt x="7236466" y="0"/>
                </a:lnTo>
                <a:cubicBezTo>
                  <a:pt x="7320575" y="0"/>
                  <a:pt x="7388861" y="68286"/>
                  <a:pt x="7388861" y="152395"/>
                </a:cubicBezTo>
                <a:lnTo>
                  <a:pt x="7388861" y="1295405"/>
                </a:lnTo>
                <a:cubicBezTo>
                  <a:pt x="7388861" y="1379514"/>
                  <a:pt x="7320575" y="1447800"/>
                  <a:pt x="7236466" y="1447800"/>
                </a:cubicBezTo>
                <a:lnTo>
                  <a:pt x="45722" y="1447800"/>
                </a:lnTo>
                <a:cubicBezTo>
                  <a:pt x="20471" y="1447800"/>
                  <a:pt x="0" y="1427329"/>
                  <a:pt x="0" y="1402078"/>
                </a:cubicBezTo>
                <a:lnTo>
                  <a:pt x="0" y="45722"/>
                </a:lnTo>
                <a:cubicBezTo>
                  <a:pt x="0" y="20487"/>
                  <a:pt x="20487" y="0"/>
                  <a:pt x="45722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sx="100000" sy="100000" kx="0" ky="0" algn="bl" rotWithShape="0" blurRad="76200" dist="50800" dir="5400000">
              <a:srgbClr val="000000">
                <a:alpha val="10196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30808" y="2031696"/>
            <a:ext cx="45722" cy="1447800"/>
          </a:xfrm>
          <a:custGeom>
            <a:avLst/>
            <a:gdLst/>
            <a:ahLst/>
            <a:cxnLst/>
            <a:rect l="l" t="t" r="r" b="b"/>
            <a:pathLst>
              <a:path w="45722" h="1447800">
                <a:moveTo>
                  <a:pt x="45722" y="0"/>
                </a:moveTo>
                <a:lnTo>
                  <a:pt x="45722" y="0"/>
                </a:lnTo>
                <a:lnTo>
                  <a:pt x="45722" y="1447800"/>
                </a:lnTo>
                <a:lnTo>
                  <a:pt x="45722" y="1447800"/>
                </a:lnTo>
                <a:cubicBezTo>
                  <a:pt x="20471" y="1447800"/>
                  <a:pt x="0" y="1427329"/>
                  <a:pt x="0" y="1402078"/>
                </a:cubicBezTo>
                <a:lnTo>
                  <a:pt x="0" y="45722"/>
                </a:lnTo>
                <a:cubicBezTo>
                  <a:pt x="0" y="20487"/>
                  <a:pt x="20487" y="0"/>
                  <a:pt x="45722" y="0"/>
                </a:cubicBezTo>
                <a:close/>
              </a:path>
            </a:pathLst>
          </a:custGeom>
          <a:solidFill>
            <a:srgbClr val="D4A373"/>
          </a:solidFill>
          <a:ln/>
        </p:spPr>
      </p:sp>
      <p:sp>
        <p:nvSpPr>
          <p:cNvPr id="6" name="Shape 4"/>
          <p:cNvSpPr/>
          <p:nvPr/>
        </p:nvSpPr>
        <p:spPr>
          <a:xfrm>
            <a:off x="858454" y="2336482"/>
            <a:ext cx="711200" cy="711200"/>
          </a:xfrm>
          <a:custGeom>
            <a:avLst/>
            <a:gdLst/>
            <a:ahLst/>
            <a:cxnLst/>
            <a:rect l="l" t="t" r="r" b="b"/>
            <a:pathLst>
              <a:path w="711200" h="711200">
                <a:moveTo>
                  <a:pt x="355600" y="0"/>
                </a:moveTo>
                <a:lnTo>
                  <a:pt x="355600" y="0"/>
                </a:lnTo>
                <a:cubicBezTo>
                  <a:pt x="551861" y="0"/>
                  <a:pt x="711200" y="159339"/>
                  <a:pt x="711200" y="355600"/>
                </a:cubicBezTo>
                <a:lnTo>
                  <a:pt x="711200" y="355600"/>
                </a:lnTo>
                <a:cubicBezTo>
                  <a:pt x="711200" y="551861"/>
                  <a:pt x="551861" y="711200"/>
                  <a:pt x="355600" y="711200"/>
                </a:cubicBezTo>
                <a:lnTo>
                  <a:pt x="355600" y="711200"/>
                </a:lnTo>
                <a:cubicBezTo>
                  <a:pt x="159339" y="711200"/>
                  <a:pt x="0" y="551861"/>
                  <a:pt x="0" y="355600"/>
                </a:cubicBezTo>
                <a:lnTo>
                  <a:pt x="0" y="355600"/>
                </a:lnTo>
                <a:cubicBezTo>
                  <a:pt x="0" y="159339"/>
                  <a:pt x="159339" y="0"/>
                  <a:pt x="355600" y="0"/>
                </a:cubicBezTo>
                <a:close/>
              </a:path>
            </a:pathLst>
          </a:custGeom>
          <a:solidFill>
            <a:srgbClr val="D4A373"/>
          </a:solidFill>
          <a:ln/>
        </p:spPr>
      </p:sp>
      <p:sp>
        <p:nvSpPr>
          <p:cNvPr id="7" name="Text 5"/>
          <p:cNvSpPr/>
          <p:nvPr/>
        </p:nvSpPr>
        <p:spPr>
          <a:xfrm>
            <a:off x="782254" y="2336482"/>
            <a:ext cx="863600" cy="71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10000"/>
              </a:lnSpc>
            </a:pPr>
            <a:r>
              <a:rPr lang="en-US" sz="240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01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772811" y="2336482"/>
            <a:ext cx="5994400" cy="4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2400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The Hook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772811" y="2844340"/>
            <a:ext cx="5943600" cy="33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600" dirty="0">
                <a:solidFill>
                  <a:srgbClr val="2C3E50">
                    <a:alpha val="7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Discovering Inversion through dramatic sentence transformations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8353967" y="2031696"/>
            <a:ext cx="7388861" cy="1447800"/>
          </a:xfrm>
          <a:custGeom>
            <a:avLst/>
            <a:gdLst/>
            <a:ahLst/>
            <a:cxnLst/>
            <a:rect l="l" t="t" r="r" b="b"/>
            <a:pathLst>
              <a:path w="7388861" h="1447800">
                <a:moveTo>
                  <a:pt x="45722" y="0"/>
                </a:moveTo>
                <a:lnTo>
                  <a:pt x="7236466" y="0"/>
                </a:lnTo>
                <a:cubicBezTo>
                  <a:pt x="7320575" y="0"/>
                  <a:pt x="7388861" y="68286"/>
                  <a:pt x="7388861" y="152395"/>
                </a:cubicBezTo>
                <a:lnTo>
                  <a:pt x="7388861" y="1295405"/>
                </a:lnTo>
                <a:cubicBezTo>
                  <a:pt x="7388861" y="1379514"/>
                  <a:pt x="7320575" y="1447800"/>
                  <a:pt x="7236466" y="1447800"/>
                </a:cubicBezTo>
                <a:lnTo>
                  <a:pt x="45722" y="1447800"/>
                </a:lnTo>
                <a:cubicBezTo>
                  <a:pt x="20471" y="1447800"/>
                  <a:pt x="0" y="1427329"/>
                  <a:pt x="0" y="1402078"/>
                </a:cubicBezTo>
                <a:lnTo>
                  <a:pt x="0" y="45722"/>
                </a:lnTo>
                <a:cubicBezTo>
                  <a:pt x="0" y="20487"/>
                  <a:pt x="20487" y="0"/>
                  <a:pt x="45722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sx="100000" sy="100000" kx="0" ky="0" algn="bl" rotWithShape="0" blurRad="76200" dist="50800" dir="5400000">
              <a:srgbClr val="000000">
                <a:alpha val="10196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8353967" y="2031696"/>
            <a:ext cx="45722" cy="1447800"/>
          </a:xfrm>
          <a:custGeom>
            <a:avLst/>
            <a:gdLst/>
            <a:ahLst/>
            <a:cxnLst/>
            <a:rect l="l" t="t" r="r" b="b"/>
            <a:pathLst>
              <a:path w="45722" h="1447800">
                <a:moveTo>
                  <a:pt x="45722" y="0"/>
                </a:moveTo>
                <a:lnTo>
                  <a:pt x="45722" y="0"/>
                </a:lnTo>
                <a:lnTo>
                  <a:pt x="45722" y="1447800"/>
                </a:lnTo>
                <a:lnTo>
                  <a:pt x="45722" y="1447800"/>
                </a:lnTo>
                <a:cubicBezTo>
                  <a:pt x="20471" y="1447800"/>
                  <a:pt x="0" y="1427329"/>
                  <a:pt x="0" y="1402078"/>
                </a:cubicBezTo>
                <a:lnTo>
                  <a:pt x="0" y="45722"/>
                </a:lnTo>
                <a:cubicBezTo>
                  <a:pt x="0" y="20487"/>
                  <a:pt x="20487" y="0"/>
                  <a:pt x="45722" y="0"/>
                </a:cubicBezTo>
                <a:close/>
              </a:path>
            </a:pathLst>
          </a:custGeom>
          <a:solidFill>
            <a:srgbClr val="2C3E50"/>
          </a:solidFill>
          <a:ln/>
        </p:spPr>
      </p:sp>
      <p:sp>
        <p:nvSpPr>
          <p:cNvPr id="12" name="Shape 10"/>
          <p:cNvSpPr/>
          <p:nvPr/>
        </p:nvSpPr>
        <p:spPr>
          <a:xfrm>
            <a:off x="8681614" y="2336482"/>
            <a:ext cx="711200" cy="711200"/>
          </a:xfrm>
          <a:custGeom>
            <a:avLst/>
            <a:gdLst/>
            <a:ahLst/>
            <a:cxnLst/>
            <a:rect l="l" t="t" r="r" b="b"/>
            <a:pathLst>
              <a:path w="711200" h="711200">
                <a:moveTo>
                  <a:pt x="355600" y="0"/>
                </a:moveTo>
                <a:lnTo>
                  <a:pt x="355600" y="0"/>
                </a:lnTo>
                <a:cubicBezTo>
                  <a:pt x="551861" y="0"/>
                  <a:pt x="711200" y="159339"/>
                  <a:pt x="711200" y="355600"/>
                </a:cubicBezTo>
                <a:lnTo>
                  <a:pt x="711200" y="355600"/>
                </a:lnTo>
                <a:cubicBezTo>
                  <a:pt x="711200" y="551861"/>
                  <a:pt x="551861" y="711200"/>
                  <a:pt x="355600" y="711200"/>
                </a:cubicBezTo>
                <a:lnTo>
                  <a:pt x="355600" y="711200"/>
                </a:lnTo>
                <a:cubicBezTo>
                  <a:pt x="159339" y="711200"/>
                  <a:pt x="0" y="551861"/>
                  <a:pt x="0" y="355600"/>
                </a:cubicBezTo>
                <a:lnTo>
                  <a:pt x="0" y="355600"/>
                </a:lnTo>
                <a:cubicBezTo>
                  <a:pt x="0" y="159339"/>
                  <a:pt x="159339" y="0"/>
                  <a:pt x="355600" y="0"/>
                </a:cubicBezTo>
                <a:close/>
              </a:path>
            </a:pathLst>
          </a:custGeom>
          <a:solidFill>
            <a:srgbClr val="2C3E50"/>
          </a:solidFill>
          <a:ln/>
        </p:spPr>
      </p:sp>
      <p:sp>
        <p:nvSpPr>
          <p:cNvPr id="13" name="Text 11"/>
          <p:cNvSpPr/>
          <p:nvPr/>
        </p:nvSpPr>
        <p:spPr>
          <a:xfrm>
            <a:off x="8605414" y="2336482"/>
            <a:ext cx="863600" cy="71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10000"/>
              </a:lnSpc>
            </a:pPr>
            <a:r>
              <a:rPr lang="en-US" sz="240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02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9595972" y="2336482"/>
            <a:ext cx="5994400" cy="4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2400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Negative Emphasis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9595972" y="2844340"/>
            <a:ext cx="5943600" cy="33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600" dirty="0">
                <a:solidFill>
                  <a:srgbClr val="2C3E50">
                    <a:alpha val="7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Using negative openers for dramatic effect and emphasis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530808" y="3783969"/>
            <a:ext cx="7388861" cy="1447800"/>
          </a:xfrm>
          <a:custGeom>
            <a:avLst/>
            <a:gdLst/>
            <a:ahLst/>
            <a:cxnLst/>
            <a:rect l="l" t="t" r="r" b="b"/>
            <a:pathLst>
              <a:path w="7388861" h="1447800">
                <a:moveTo>
                  <a:pt x="45722" y="0"/>
                </a:moveTo>
                <a:lnTo>
                  <a:pt x="7236466" y="0"/>
                </a:lnTo>
                <a:cubicBezTo>
                  <a:pt x="7320575" y="0"/>
                  <a:pt x="7388861" y="68286"/>
                  <a:pt x="7388861" y="152395"/>
                </a:cubicBezTo>
                <a:lnTo>
                  <a:pt x="7388861" y="1295405"/>
                </a:lnTo>
                <a:cubicBezTo>
                  <a:pt x="7388861" y="1379514"/>
                  <a:pt x="7320575" y="1447800"/>
                  <a:pt x="7236466" y="1447800"/>
                </a:cubicBezTo>
                <a:lnTo>
                  <a:pt x="45722" y="1447800"/>
                </a:lnTo>
                <a:cubicBezTo>
                  <a:pt x="20471" y="1447800"/>
                  <a:pt x="0" y="1427329"/>
                  <a:pt x="0" y="1402078"/>
                </a:cubicBezTo>
                <a:lnTo>
                  <a:pt x="0" y="45722"/>
                </a:lnTo>
                <a:cubicBezTo>
                  <a:pt x="0" y="20487"/>
                  <a:pt x="20487" y="0"/>
                  <a:pt x="45722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sx="100000" sy="100000" kx="0" ky="0" algn="bl" rotWithShape="0" blurRad="76200" dist="50800" dir="5400000">
              <a:srgbClr val="000000">
                <a:alpha val="10196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530808" y="3783969"/>
            <a:ext cx="45722" cy="1447800"/>
          </a:xfrm>
          <a:custGeom>
            <a:avLst/>
            <a:gdLst/>
            <a:ahLst/>
            <a:cxnLst/>
            <a:rect l="l" t="t" r="r" b="b"/>
            <a:pathLst>
              <a:path w="45722" h="1447800">
                <a:moveTo>
                  <a:pt x="45722" y="0"/>
                </a:moveTo>
                <a:lnTo>
                  <a:pt x="45722" y="0"/>
                </a:lnTo>
                <a:lnTo>
                  <a:pt x="45722" y="1447800"/>
                </a:lnTo>
                <a:lnTo>
                  <a:pt x="45722" y="1447800"/>
                </a:lnTo>
                <a:cubicBezTo>
                  <a:pt x="20471" y="1447800"/>
                  <a:pt x="0" y="1427329"/>
                  <a:pt x="0" y="1402078"/>
                </a:cubicBezTo>
                <a:lnTo>
                  <a:pt x="0" y="45722"/>
                </a:lnTo>
                <a:cubicBezTo>
                  <a:pt x="0" y="20487"/>
                  <a:pt x="20487" y="0"/>
                  <a:pt x="45722" y="0"/>
                </a:cubicBezTo>
                <a:close/>
              </a:path>
            </a:pathLst>
          </a:custGeom>
          <a:solidFill>
            <a:srgbClr val="8E9EAB"/>
          </a:solidFill>
          <a:ln/>
        </p:spPr>
      </p:sp>
      <p:sp>
        <p:nvSpPr>
          <p:cNvPr id="18" name="Shape 16"/>
          <p:cNvSpPr/>
          <p:nvPr/>
        </p:nvSpPr>
        <p:spPr>
          <a:xfrm>
            <a:off x="858454" y="4088754"/>
            <a:ext cx="711200" cy="711200"/>
          </a:xfrm>
          <a:custGeom>
            <a:avLst/>
            <a:gdLst/>
            <a:ahLst/>
            <a:cxnLst/>
            <a:rect l="l" t="t" r="r" b="b"/>
            <a:pathLst>
              <a:path w="711200" h="711200">
                <a:moveTo>
                  <a:pt x="355600" y="0"/>
                </a:moveTo>
                <a:lnTo>
                  <a:pt x="355600" y="0"/>
                </a:lnTo>
                <a:cubicBezTo>
                  <a:pt x="551861" y="0"/>
                  <a:pt x="711200" y="159339"/>
                  <a:pt x="711200" y="355600"/>
                </a:cubicBezTo>
                <a:lnTo>
                  <a:pt x="711200" y="355600"/>
                </a:lnTo>
                <a:cubicBezTo>
                  <a:pt x="711200" y="551861"/>
                  <a:pt x="551861" y="711200"/>
                  <a:pt x="355600" y="711200"/>
                </a:cubicBezTo>
                <a:lnTo>
                  <a:pt x="355600" y="711200"/>
                </a:lnTo>
                <a:cubicBezTo>
                  <a:pt x="159339" y="711200"/>
                  <a:pt x="0" y="551861"/>
                  <a:pt x="0" y="355600"/>
                </a:cubicBezTo>
                <a:lnTo>
                  <a:pt x="0" y="355600"/>
                </a:lnTo>
                <a:cubicBezTo>
                  <a:pt x="0" y="159339"/>
                  <a:pt x="159339" y="0"/>
                  <a:pt x="355600" y="0"/>
                </a:cubicBezTo>
                <a:close/>
              </a:path>
            </a:pathLst>
          </a:custGeom>
          <a:solidFill>
            <a:srgbClr val="8E9EAB"/>
          </a:solidFill>
          <a:ln/>
        </p:spPr>
      </p:sp>
      <p:sp>
        <p:nvSpPr>
          <p:cNvPr id="19" name="Text 17"/>
          <p:cNvSpPr/>
          <p:nvPr/>
        </p:nvSpPr>
        <p:spPr>
          <a:xfrm>
            <a:off x="782254" y="4088754"/>
            <a:ext cx="863600" cy="71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10000"/>
              </a:lnSpc>
            </a:pPr>
            <a:r>
              <a:rPr lang="en-US" sz="240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03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1772811" y="4088754"/>
            <a:ext cx="5994400" cy="4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2400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Formal Conditions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1772811" y="4596611"/>
            <a:ext cx="5943600" cy="33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600" dirty="0">
                <a:solidFill>
                  <a:srgbClr val="2C3E50">
                    <a:alpha val="7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Replacing "if" with inverted structures for formality</a:t>
            </a:r>
            <a:endParaRPr lang="en-US" sz="1600" dirty="0"/>
          </a:p>
        </p:txBody>
      </p:sp>
      <p:sp>
        <p:nvSpPr>
          <p:cNvPr id="22" name="Shape 20"/>
          <p:cNvSpPr/>
          <p:nvPr/>
        </p:nvSpPr>
        <p:spPr>
          <a:xfrm>
            <a:off x="8353967" y="3783969"/>
            <a:ext cx="7388861" cy="1447800"/>
          </a:xfrm>
          <a:custGeom>
            <a:avLst/>
            <a:gdLst/>
            <a:ahLst/>
            <a:cxnLst/>
            <a:rect l="l" t="t" r="r" b="b"/>
            <a:pathLst>
              <a:path w="7388861" h="1447800">
                <a:moveTo>
                  <a:pt x="45722" y="0"/>
                </a:moveTo>
                <a:lnTo>
                  <a:pt x="7236466" y="0"/>
                </a:lnTo>
                <a:cubicBezTo>
                  <a:pt x="7320575" y="0"/>
                  <a:pt x="7388861" y="68286"/>
                  <a:pt x="7388861" y="152395"/>
                </a:cubicBezTo>
                <a:lnTo>
                  <a:pt x="7388861" y="1295405"/>
                </a:lnTo>
                <a:cubicBezTo>
                  <a:pt x="7388861" y="1379514"/>
                  <a:pt x="7320575" y="1447800"/>
                  <a:pt x="7236466" y="1447800"/>
                </a:cubicBezTo>
                <a:lnTo>
                  <a:pt x="45722" y="1447800"/>
                </a:lnTo>
                <a:cubicBezTo>
                  <a:pt x="20471" y="1447800"/>
                  <a:pt x="0" y="1427329"/>
                  <a:pt x="0" y="1402078"/>
                </a:cubicBezTo>
                <a:lnTo>
                  <a:pt x="0" y="45722"/>
                </a:lnTo>
                <a:cubicBezTo>
                  <a:pt x="0" y="20487"/>
                  <a:pt x="20487" y="0"/>
                  <a:pt x="45722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sx="100000" sy="100000" kx="0" ky="0" algn="bl" rotWithShape="0" blurRad="76200" dist="50800" dir="5400000">
              <a:srgbClr val="000000">
                <a:alpha val="10196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8353967" y="3783969"/>
            <a:ext cx="45722" cy="1447800"/>
          </a:xfrm>
          <a:custGeom>
            <a:avLst/>
            <a:gdLst/>
            <a:ahLst/>
            <a:cxnLst/>
            <a:rect l="l" t="t" r="r" b="b"/>
            <a:pathLst>
              <a:path w="45722" h="1447800">
                <a:moveTo>
                  <a:pt x="45722" y="0"/>
                </a:moveTo>
                <a:lnTo>
                  <a:pt x="45722" y="0"/>
                </a:lnTo>
                <a:lnTo>
                  <a:pt x="45722" y="1447800"/>
                </a:lnTo>
                <a:lnTo>
                  <a:pt x="45722" y="1447800"/>
                </a:lnTo>
                <a:cubicBezTo>
                  <a:pt x="20471" y="1447800"/>
                  <a:pt x="0" y="1427329"/>
                  <a:pt x="0" y="1402078"/>
                </a:cubicBezTo>
                <a:lnTo>
                  <a:pt x="0" y="45722"/>
                </a:lnTo>
                <a:cubicBezTo>
                  <a:pt x="0" y="20487"/>
                  <a:pt x="20487" y="0"/>
                  <a:pt x="45722" y="0"/>
                </a:cubicBezTo>
                <a:close/>
              </a:path>
            </a:pathLst>
          </a:custGeom>
          <a:solidFill>
            <a:srgbClr val="D4A373"/>
          </a:solidFill>
          <a:ln/>
        </p:spPr>
      </p:sp>
      <p:sp>
        <p:nvSpPr>
          <p:cNvPr id="24" name="Shape 22"/>
          <p:cNvSpPr/>
          <p:nvPr/>
        </p:nvSpPr>
        <p:spPr>
          <a:xfrm>
            <a:off x="8681614" y="4088754"/>
            <a:ext cx="711200" cy="711200"/>
          </a:xfrm>
          <a:custGeom>
            <a:avLst/>
            <a:gdLst/>
            <a:ahLst/>
            <a:cxnLst/>
            <a:rect l="l" t="t" r="r" b="b"/>
            <a:pathLst>
              <a:path w="711200" h="711200">
                <a:moveTo>
                  <a:pt x="355600" y="0"/>
                </a:moveTo>
                <a:lnTo>
                  <a:pt x="355600" y="0"/>
                </a:lnTo>
                <a:cubicBezTo>
                  <a:pt x="551861" y="0"/>
                  <a:pt x="711200" y="159339"/>
                  <a:pt x="711200" y="355600"/>
                </a:cubicBezTo>
                <a:lnTo>
                  <a:pt x="711200" y="355600"/>
                </a:lnTo>
                <a:cubicBezTo>
                  <a:pt x="711200" y="551861"/>
                  <a:pt x="551861" y="711200"/>
                  <a:pt x="355600" y="711200"/>
                </a:cubicBezTo>
                <a:lnTo>
                  <a:pt x="355600" y="711200"/>
                </a:lnTo>
                <a:cubicBezTo>
                  <a:pt x="159339" y="711200"/>
                  <a:pt x="0" y="551861"/>
                  <a:pt x="0" y="355600"/>
                </a:cubicBezTo>
                <a:lnTo>
                  <a:pt x="0" y="355600"/>
                </a:lnTo>
                <a:cubicBezTo>
                  <a:pt x="0" y="159339"/>
                  <a:pt x="159339" y="0"/>
                  <a:pt x="355600" y="0"/>
                </a:cubicBezTo>
                <a:close/>
              </a:path>
            </a:pathLst>
          </a:custGeom>
          <a:solidFill>
            <a:srgbClr val="D4A373"/>
          </a:solidFill>
          <a:ln/>
        </p:spPr>
      </p:sp>
      <p:sp>
        <p:nvSpPr>
          <p:cNvPr id="25" name="Text 23"/>
          <p:cNvSpPr/>
          <p:nvPr/>
        </p:nvSpPr>
        <p:spPr>
          <a:xfrm>
            <a:off x="8605414" y="4088754"/>
            <a:ext cx="863600" cy="71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10000"/>
              </a:lnSpc>
            </a:pPr>
            <a:r>
              <a:rPr lang="en-US" sz="240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04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9595972" y="4088754"/>
            <a:ext cx="5994400" cy="4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2400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Descriptive Style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9595972" y="4596611"/>
            <a:ext cx="5943600" cy="33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600" dirty="0">
                <a:solidFill>
                  <a:srgbClr val="2C3E50">
                    <a:alpha val="7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Place phrases and literary description techniques</a:t>
            </a:r>
            <a:endParaRPr lang="en-US" sz="1600" dirty="0"/>
          </a:p>
        </p:txBody>
      </p:sp>
      <p:sp>
        <p:nvSpPr>
          <p:cNvPr id="28" name="Shape 26"/>
          <p:cNvSpPr/>
          <p:nvPr/>
        </p:nvSpPr>
        <p:spPr>
          <a:xfrm>
            <a:off x="530808" y="5536240"/>
            <a:ext cx="15212061" cy="1447800"/>
          </a:xfrm>
          <a:custGeom>
            <a:avLst/>
            <a:gdLst/>
            <a:ahLst/>
            <a:cxnLst/>
            <a:rect l="l" t="t" r="r" b="b"/>
            <a:pathLst>
              <a:path w="15212061" h="1447800">
                <a:moveTo>
                  <a:pt x="45722" y="0"/>
                </a:moveTo>
                <a:lnTo>
                  <a:pt x="15059666" y="0"/>
                </a:lnTo>
                <a:cubicBezTo>
                  <a:pt x="15143775" y="0"/>
                  <a:pt x="15212061" y="68286"/>
                  <a:pt x="15212061" y="152395"/>
                </a:cubicBezTo>
                <a:lnTo>
                  <a:pt x="15212061" y="1295405"/>
                </a:lnTo>
                <a:cubicBezTo>
                  <a:pt x="15212061" y="1379514"/>
                  <a:pt x="15143775" y="1447800"/>
                  <a:pt x="15059666" y="1447800"/>
                </a:cubicBezTo>
                <a:lnTo>
                  <a:pt x="45722" y="1447800"/>
                </a:lnTo>
                <a:cubicBezTo>
                  <a:pt x="20471" y="1447800"/>
                  <a:pt x="0" y="1427329"/>
                  <a:pt x="0" y="1402078"/>
                </a:cubicBezTo>
                <a:lnTo>
                  <a:pt x="0" y="45722"/>
                </a:lnTo>
                <a:cubicBezTo>
                  <a:pt x="0" y="20487"/>
                  <a:pt x="20487" y="0"/>
                  <a:pt x="45722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sx="100000" sy="100000" kx="0" ky="0" algn="bl" rotWithShape="0" blurRad="76200" dist="50800" dir="5400000">
              <a:srgbClr val="000000">
                <a:alpha val="10196"/>
              </a:srgbClr>
            </a:outerShdw>
          </a:effectLst>
        </p:spPr>
      </p:sp>
      <p:sp>
        <p:nvSpPr>
          <p:cNvPr id="29" name="Shape 27"/>
          <p:cNvSpPr/>
          <p:nvPr/>
        </p:nvSpPr>
        <p:spPr>
          <a:xfrm>
            <a:off x="530808" y="5536240"/>
            <a:ext cx="45722" cy="1447800"/>
          </a:xfrm>
          <a:custGeom>
            <a:avLst/>
            <a:gdLst/>
            <a:ahLst/>
            <a:cxnLst/>
            <a:rect l="l" t="t" r="r" b="b"/>
            <a:pathLst>
              <a:path w="45722" h="1447800">
                <a:moveTo>
                  <a:pt x="45722" y="0"/>
                </a:moveTo>
                <a:lnTo>
                  <a:pt x="45722" y="0"/>
                </a:lnTo>
                <a:lnTo>
                  <a:pt x="45722" y="1447800"/>
                </a:lnTo>
                <a:lnTo>
                  <a:pt x="45722" y="1447800"/>
                </a:lnTo>
                <a:cubicBezTo>
                  <a:pt x="20471" y="1447800"/>
                  <a:pt x="0" y="1427329"/>
                  <a:pt x="0" y="1402078"/>
                </a:cubicBezTo>
                <a:lnTo>
                  <a:pt x="0" y="45722"/>
                </a:lnTo>
                <a:cubicBezTo>
                  <a:pt x="0" y="20487"/>
                  <a:pt x="20487" y="0"/>
                  <a:pt x="45722" y="0"/>
                </a:cubicBezTo>
                <a:close/>
              </a:path>
            </a:pathLst>
          </a:custGeom>
          <a:solidFill>
            <a:srgbClr val="2C3E50"/>
          </a:solidFill>
          <a:ln/>
        </p:spPr>
      </p:sp>
      <p:sp>
        <p:nvSpPr>
          <p:cNvPr id="30" name="Shape 28"/>
          <p:cNvSpPr/>
          <p:nvPr/>
        </p:nvSpPr>
        <p:spPr>
          <a:xfrm>
            <a:off x="858454" y="5841026"/>
            <a:ext cx="711200" cy="711200"/>
          </a:xfrm>
          <a:custGeom>
            <a:avLst/>
            <a:gdLst/>
            <a:ahLst/>
            <a:cxnLst/>
            <a:rect l="l" t="t" r="r" b="b"/>
            <a:pathLst>
              <a:path w="711200" h="711200">
                <a:moveTo>
                  <a:pt x="355600" y="0"/>
                </a:moveTo>
                <a:lnTo>
                  <a:pt x="355600" y="0"/>
                </a:lnTo>
                <a:cubicBezTo>
                  <a:pt x="551861" y="0"/>
                  <a:pt x="711200" y="159339"/>
                  <a:pt x="711200" y="355600"/>
                </a:cubicBezTo>
                <a:lnTo>
                  <a:pt x="711200" y="355600"/>
                </a:lnTo>
                <a:cubicBezTo>
                  <a:pt x="711200" y="551861"/>
                  <a:pt x="551861" y="711200"/>
                  <a:pt x="355600" y="711200"/>
                </a:cubicBezTo>
                <a:lnTo>
                  <a:pt x="355600" y="711200"/>
                </a:lnTo>
                <a:cubicBezTo>
                  <a:pt x="159339" y="711200"/>
                  <a:pt x="0" y="551861"/>
                  <a:pt x="0" y="355600"/>
                </a:cubicBezTo>
                <a:lnTo>
                  <a:pt x="0" y="355600"/>
                </a:lnTo>
                <a:cubicBezTo>
                  <a:pt x="0" y="159339"/>
                  <a:pt x="159339" y="0"/>
                  <a:pt x="355600" y="0"/>
                </a:cubicBezTo>
                <a:close/>
              </a:path>
            </a:pathLst>
          </a:custGeom>
          <a:solidFill>
            <a:srgbClr val="2C3E50"/>
          </a:solidFill>
          <a:ln/>
        </p:spPr>
      </p:sp>
      <p:sp>
        <p:nvSpPr>
          <p:cNvPr id="31" name="Text 29"/>
          <p:cNvSpPr/>
          <p:nvPr/>
        </p:nvSpPr>
        <p:spPr>
          <a:xfrm>
            <a:off x="782254" y="5841026"/>
            <a:ext cx="863600" cy="71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10000"/>
              </a:lnSpc>
            </a:pPr>
            <a:r>
              <a:rPr lang="en-US" sz="240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05</a:t>
            </a:r>
            <a:endParaRPr lang="en-US" sz="1600" dirty="0"/>
          </a:p>
        </p:txBody>
      </p:sp>
      <p:sp>
        <p:nvSpPr>
          <p:cNvPr id="32" name="Text 30"/>
          <p:cNvSpPr/>
          <p:nvPr/>
        </p:nvSpPr>
        <p:spPr>
          <a:xfrm>
            <a:off x="1772811" y="5841026"/>
            <a:ext cx="13817600" cy="4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2400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Practice &amp; Application</a:t>
            </a:r>
            <a:endParaRPr lang="en-US" sz="1600" dirty="0"/>
          </a:p>
        </p:txBody>
      </p:sp>
      <p:sp>
        <p:nvSpPr>
          <p:cNvPr id="33" name="Text 31"/>
          <p:cNvSpPr/>
          <p:nvPr/>
        </p:nvSpPr>
        <p:spPr>
          <a:xfrm>
            <a:off x="1772811" y="6348884"/>
            <a:ext cx="13766800" cy="33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600" dirty="0">
                <a:solidFill>
                  <a:srgbClr val="2C3E50">
                    <a:alpha val="7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Interactive exercises to identify types and upgrade text with inversions</a:t>
            </a:r>
            <a:endParaRPr lang="en-US" sz="1600" dirty="0"/>
          </a:p>
        </p:txBody>
      </p:sp>
    </p:spTree>
  </p:cSld>
  <p:clrMapOvr>
    <a:masterClrMapping/>
  </p:clrMapOvr>
  <p:transition>
    <p:fade/>
    <p:spd val="me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7946" y="507946"/>
            <a:ext cx="153416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spc="80" kern="0" dirty="0">
                <a:solidFill>
                  <a:srgbClr val="D4A373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THE HOOK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507946" y="914178"/>
            <a:ext cx="15468600" cy="5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90000"/>
              </a:lnSpc>
            </a:pPr>
            <a:r>
              <a:rPr lang="en-US" sz="3600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What Makes These Sentences Special?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507946" y="1726910"/>
            <a:ext cx="7416800" cy="5181600"/>
          </a:xfrm>
          <a:custGeom>
            <a:avLst/>
            <a:gdLst/>
            <a:ahLst/>
            <a:cxnLst/>
            <a:rect l="l" t="t" r="r" b="b"/>
            <a:pathLst>
              <a:path w="7416800" h="5181600">
                <a:moveTo>
                  <a:pt x="152391" y="0"/>
                </a:moveTo>
                <a:lnTo>
                  <a:pt x="7264409" y="0"/>
                </a:lnTo>
                <a:cubicBezTo>
                  <a:pt x="7348516" y="0"/>
                  <a:pt x="7416800" y="68284"/>
                  <a:pt x="7416800" y="152391"/>
                </a:cubicBezTo>
                <a:lnTo>
                  <a:pt x="7416800" y="5029209"/>
                </a:lnTo>
                <a:cubicBezTo>
                  <a:pt x="7416800" y="5113372"/>
                  <a:pt x="7348572" y="5181600"/>
                  <a:pt x="7264409" y="5181600"/>
                </a:cubicBezTo>
                <a:lnTo>
                  <a:pt x="152391" y="5181600"/>
                </a:lnTo>
                <a:cubicBezTo>
                  <a:pt x="68284" y="5181600"/>
                  <a:pt x="0" y="5113316"/>
                  <a:pt x="0" y="5029209"/>
                </a:cubicBezTo>
                <a:lnTo>
                  <a:pt x="0" y="152391"/>
                </a:lnTo>
                <a:cubicBezTo>
                  <a:pt x="0" y="68284"/>
                  <a:pt x="68284" y="0"/>
                  <a:pt x="152391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sx="100000" sy="100000" kx="0" ky="0" algn="bl" rotWithShape="0" blurRad="76200" dist="50800" dir="5400000">
              <a:srgbClr val="000000">
                <a:alpha val="10196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812732" y="2031696"/>
            <a:ext cx="508000" cy="508000"/>
          </a:xfrm>
          <a:custGeom>
            <a:avLst/>
            <a:gdLst/>
            <a:ahLst/>
            <a:cxnLst/>
            <a:rect l="l" t="t" r="r" b="b"/>
            <a:pathLst>
              <a:path w="508000" h="508000">
                <a:moveTo>
                  <a:pt x="254000" y="0"/>
                </a:moveTo>
                <a:lnTo>
                  <a:pt x="254000" y="0"/>
                </a:lnTo>
                <a:cubicBezTo>
                  <a:pt x="394186" y="0"/>
                  <a:pt x="508000" y="113814"/>
                  <a:pt x="508000" y="254000"/>
                </a:cubicBezTo>
                <a:lnTo>
                  <a:pt x="508000" y="254000"/>
                </a:lnTo>
                <a:cubicBezTo>
                  <a:pt x="508000" y="394186"/>
                  <a:pt x="394186" y="508000"/>
                  <a:pt x="254000" y="508000"/>
                </a:cubicBezTo>
                <a:lnTo>
                  <a:pt x="254000" y="508000"/>
                </a:lnTo>
                <a:cubicBezTo>
                  <a:pt x="113814" y="508000"/>
                  <a:pt x="0" y="394186"/>
                  <a:pt x="0" y="254000"/>
                </a:cubicBezTo>
                <a:lnTo>
                  <a:pt x="0" y="254000"/>
                </a:lnTo>
                <a:cubicBezTo>
                  <a:pt x="0" y="113814"/>
                  <a:pt x="113814" y="0"/>
                  <a:pt x="254000" y="0"/>
                </a:cubicBezTo>
                <a:close/>
              </a:path>
            </a:pathLst>
          </a:custGeom>
          <a:solidFill>
            <a:srgbClr val="8E9EAB"/>
          </a:solidFill>
          <a:ln/>
        </p:spPr>
      </p:sp>
      <p:sp>
        <p:nvSpPr>
          <p:cNvPr id="6" name="Text 4"/>
          <p:cNvSpPr/>
          <p:nvPr/>
        </p:nvSpPr>
        <p:spPr>
          <a:xfrm>
            <a:off x="761932" y="2031696"/>
            <a:ext cx="609600" cy="5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60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473027" y="2082509"/>
            <a:ext cx="1968500" cy="4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2400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Normal Order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835593" y="2793616"/>
            <a:ext cx="6779261" cy="762000"/>
          </a:xfrm>
          <a:custGeom>
            <a:avLst/>
            <a:gdLst/>
            <a:ahLst/>
            <a:cxnLst/>
            <a:rect l="l" t="t" r="r" b="b"/>
            <a:pathLst>
              <a:path w="6779261" h="762000">
                <a:moveTo>
                  <a:pt x="45722" y="0"/>
                </a:moveTo>
                <a:lnTo>
                  <a:pt x="6677664" y="0"/>
                </a:lnTo>
                <a:cubicBezTo>
                  <a:pt x="6733774" y="0"/>
                  <a:pt x="6779261" y="45487"/>
                  <a:pt x="6779261" y="101597"/>
                </a:cubicBezTo>
                <a:lnTo>
                  <a:pt x="6779261" y="660403"/>
                </a:lnTo>
                <a:cubicBezTo>
                  <a:pt x="6779261" y="716513"/>
                  <a:pt x="6733774" y="762000"/>
                  <a:pt x="6677664" y="762000"/>
                </a:cubicBezTo>
                <a:lnTo>
                  <a:pt x="45722" y="762000"/>
                </a:lnTo>
                <a:cubicBezTo>
                  <a:pt x="20471" y="762000"/>
                  <a:pt x="0" y="741529"/>
                  <a:pt x="0" y="716278"/>
                </a:cubicBezTo>
                <a:lnTo>
                  <a:pt x="0" y="45722"/>
                </a:lnTo>
                <a:cubicBezTo>
                  <a:pt x="0" y="20487"/>
                  <a:pt x="20487" y="0"/>
                  <a:pt x="45722" y="0"/>
                </a:cubicBezTo>
                <a:close/>
              </a:path>
            </a:pathLst>
          </a:custGeom>
          <a:solidFill>
            <a:srgbClr val="F8F7F2"/>
          </a:solidFill>
          <a:ln/>
        </p:spPr>
      </p:sp>
      <p:sp>
        <p:nvSpPr>
          <p:cNvPr id="9" name="Shape 7"/>
          <p:cNvSpPr/>
          <p:nvPr/>
        </p:nvSpPr>
        <p:spPr>
          <a:xfrm>
            <a:off x="835593" y="2793616"/>
            <a:ext cx="45722" cy="762000"/>
          </a:xfrm>
          <a:custGeom>
            <a:avLst/>
            <a:gdLst/>
            <a:ahLst/>
            <a:cxnLst/>
            <a:rect l="l" t="t" r="r" b="b"/>
            <a:pathLst>
              <a:path w="45722" h="762000">
                <a:moveTo>
                  <a:pt x="45722" y="0"/>
                </a:moveTo>
                <a:lnTo>
                  <a:pt x="45722" y="0"/>
                </a:lnTo>
                <a:lnTo>
                  <a:pt x="45722" y="762000"/>
                </a:lnTo>
                <a:lnTo>
                  <a:pt x="45722" y="762000"/>
                </a:lnTo>
                <a:cubicBezTo>
                  <a:pt x="20471" y="762000"/>
                  <a:pt x="0" y="741529"/>
                  <a:pt x="0" y="716278"/>
                </a:cubicBezTo>
                <a:lnTo>
                  <a:pt x="0" y="45722"/>
                </a:lnTo>
                <a:cubicBezTo>
                  <a:pt x="0" y="20487"/>
                  <a:pt x="20487" y="0"/>
                  <a:pt x="45722" y="0"/>
                </a:cubicBezTo>
                <a:close/>
              </a:path>
            </a:pathLst>
          </a:custGeom>
          <a:solidFill>
            <a:srgbClr val="8E9EAB"/>
          </a:solidFill>
          <a:ln/>
        </p:spPr>
      </p:sp>
      <p:sp>
        <p:nvSpPr>
          <p:cNvPr id="10" name="Text 8"/>
          <p:cNvSpPr/>
          <p:nvPr/>
        </p:nvSpPr>
        <p:spPr>
          <a:xfrm>
            <a:off x="1061615" y="2996777"/>
            <a:ext cx="64643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800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I have </a:t>
            </a:r>
            <a:pPr>
              <a:lnSpc>
                <a:spcPct val="130000"/>
              </a:lnSpc>
            </a:pPr>
            <a:r>
              <a:rPr lang="en-US" sz="1800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never</a:t>
            </a:r>
            <a:pPr>
              <a:lnSpc>
                <a:spcPct val="130000"/>
              </a:lnSpc>
            </a:pPr>
            <a:r>
              <a:rPr lang="en-US" sz="1800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heard such a ridiculous argument.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835593" y="3758696"/>
            <a:ext cx="6779261" cy="762000"/>
          </a:xfrm>
          <a:custGeom>
            <a:avLst/>
            <a:gdLst/>
            <a:ahLst/>
            <a:cxnLst/>
            <a:rect l="l" t="t" r="r" b="b"/>
            <a:pathLst>
              <a:path w="6779261" h="762000">
                <a:moveTo>
                  <a:pt x="45722" y="0"/>
                </a:moveTo>
                <a:lnTo>
                  <a:pt x="6677664" y="0"/>
                </a:lnTo>
                <a:cubicBezTo>
                  <a:pt x="6733774" y="0"/>
                  <a:pt x="6779261" y="45487"/>
                  <a:pt x="6779261" y="101597"/>
                </a:cubicBezTo>
                <a:lnTo>
                  <a:pt x="6779261" y="660403"/>
                </a:lnTo>
                <a:cubicBezTo>
                  <a:pt x="6779261" y="716513"/>
                  <a:pt x="6733774" y="762000"/>
                  <a:pt x="6677664" y="762000"/>
                </a:cubicBezTo>
                <a:lnTo>
                  <a:pt x="45722" y="762000"/>
                </a:lnTo>
                <a:cubicBezTo>
                  <a:pt x="20471" y="762000"/>
                  <a:pt x="0" y="741529"/>
                  <a:pt x="0" y="716278"/>
                </a:cubicBezTo>
                <a:lnTo>
                  <a:pt x="0" y="45722"/>
                </a:lnTo>
                <a:cubicBezTo>
                  <a:pt x="0" y="20487"/>
                  <a:pt x="20487" y="0"/>
                  <a:pt x="45722" y="0"/>
                </a:cubicBezTo>
                <a:close/>
              </a:path>
            </a:pathLst>
          </a:custGeom>
          <a:solidFill>
            <a:srgbClr val="F8F7F2"/>
          </a:solidFill>
          <a:ln/>
        </p:spPr>
      </p:sp>
      <p:sp>
        <p:nvSpPr>
          <p:cNvPr id="12" name="Shape 10"/>
          <p:cNvSpPr/>
          <p:nvPr/>
        </p:nvSpPr>
        <p:spPr>
          <a:xfrm>
            <a:off x="835593" y="3758696"/>
            <a:ext cx="45722" cy="762000"/>
          </a:xfrm>
          <a:custGeom>
            <a:avLst/>
            <a:gdLst/>
            <a:ahLst/>
            <a:cxnLst/>
            <a:rect l="l" t="t" r="r" b="b"/>
            <a:pathLst>
              <a:path w="45722" h="762000">
                <a:moveTo>
                  <a:pt x="45722" y="0"/>
                </a:moveTo>
                <a:lnTo>
                  <a:pt x="45722" y="0"/>
                </a:lnTo>
                <a:lnTo>
                  <a:pt x="45722" y="762000"/>
                </a:lnTo>
                <a:lnTo>
                  <a:pt x="45722" y="762000"/>
                </a:lnTo>
                <a:cubicBezTo>
                  <a:pt x="20471" y="762000"/>
                  <a:pt x="0" y="741529"/>
                  <a:pt x="0" y="716278"/>
                </a:cubicBezTo>
                <a:lnTo>
                  <a:pt x="0" y="45722"/>
                </a:lnTo>
                <a:cubicBezTo>
                  <a:pt x="0" y="20487"/>
                  <a:pt x="20487" y="0"/>
                  <a:pt x="45722" y="0"/>
                </a:cubicBezTo>
                <a:close/>
              </a:path>
            </a:pathLst>
          </a:custGeom>
          <a:solidFill>
            <a:srgbClr val="8E9EAB"/>
          </a:solidFill>
          <a:ln/>
        </p:spPr>
      </p:sp>
      <p:sp>
        <p:nvSpPr>
          <p:cNvPr id="13" name="Text 11"/>
          <p:cNvSpPr/>
          <p:nvPr/>
        </p:nvSpPr>
        <p:spPr>
          <a:xfrm>
            <a:off x="1061615" y="3961857"/>
            <a:ext cx="64643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800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If</a:t>
            </a:r>
            <a:pPr>
              <a:lnSpc>
                <a:spcPct val="130000"/>
              </a:lnSpc>
            </a:pPr>
            <a:r>
              <a:rPr lang="en-US" sz="1800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I were you, I would apologize.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835593" y="4723777"/>
            <a:ext cx="6779261" cy="762000"/>
          </a:xfrm>
          <a:custGeom>
            <a:avLst/>
            <a:gdLst/>
            <a:ahLst/>
            <a:cxnLst/>
            <a:rect l="l" t="t" r="r" b="b"/>
            <a:pathLst>
              <a:path w="6779261" h="762000">
                <a:moveTo>
                  <a:pt x="45722" y="0"/>
                </a:moveTo>
                <a:lnTo>
                  <a:pt x="6677664" y="0"/>
                </a:lnTo>
                <a:cubicBezTo>
                  <a:pt x="6733774" y="0"/>
                  <a:pt x="6779261" y="45487"/>
                  <a:pt x="6779261" y="101597"/>
                </a:cubicBezTo>
                <a:lnTo>
                  <a:pt x="6779261" y="660403"/>
                </a:lnTo>
                <a:cubicBezTo>
                  <a:pt x="6779261" y="716513"/>
                  <a:pt x="6733774" y="762000"/>
                  <a:pt x="6677664" y="762000"/>
                </a:cubicBezTo>
                <a:lnTo>
                  <a:pt x="45722" y="762000"/>
                </a:lnTo>
                <a:cubicBezTo>
                  <a:pt x="20471" y="762000"/>
                  <a:pt x="0" y="741529"/>
                  <a:pt x="0" y="716278"/>
                </a:cubicBezTo>
                <a:lnTo>
                  <a:pt x="0" y="45722"/>
                </a:lnTo>
                <a:cubicBezTo>
                  <a:pt x="0" y="20487"/>
                  <a:pt x="20487" y="0"/>
                  <a:pt x="45722" y="0"/>
                </a:cubicBezTo>
                <a:close/>
              </a:path>
            </a:pathLst>
          </a:custGeom>
          <a:solidFill>
            <a:srgbClr val="F8F7F2"/>
          </a:solidFill>
          <a:ln/>
        </p:spPr>
      </p:sp>
      <p:sp>
        <p:nvSpPr>
          <p:cNvPr id="15" name="Shape 13"/>
          <p:cNvSpPr/>
          <p:nvPr/>
        </p:nvSpPr>
        <p:spPr>
          <a:xfrm>
            <a:off x="835593" y="4723777"/>
            <a:ext cx="45722" cy="762000"/>
          </a:xfrm>
          <a:custGeom>
            <a:avLst/>
            <a:gdLst/>
            <a:ahLst/>
            <a:cxnLst/>
            <a:rect l="l" t="t" r="r" b="b"/>
            <a:pathLst>
              <a:path w="45722" h="762000">
                <a:moveTo>
                  <a:pt x="45722" y="0"/>
                </a:moveTo>
                <a:lnTo>
                  <a:pt x="45722" y="0"/>
                </a:lnTo>
                <a:lnTo>
                  <a:pt x="45722" y="762000"/>
                </a:lnTo>
                <a:lnTo>
                  <a:pt x="45722" y="762000"/>
                </a:lnTo>
                <a:cubicBezTo>
                  <a:pt x="20471" y="762000"/>
                  <a:pt x="0" y="741529"/>
                  <a:pt x="0" y="716278"/>
                </a:cubicBezTo>
                <a:lnTo>
                  <a:pt x="0" y="45722"/>
                </a:lnTo>
                <a:cubicBezTo>
                  <a:pt x="0" y="20487"/>
                  <a:pt x="20487" y="0"/>
                  <a:pt x="45722" y="0"/>
                </a:cubicBezTo>
                <a:close/>
              </a:path>
            </a:pathLst>
          </a:custGeom>
          <a:solidFill>
            <a:srgbClr val="8E9EAB"/>
          </a:solidFill>
          <a:ln/>
        </p:spPr>
      </p:sp>
      <p:sp>
        <p:nvSpPr>
          <p:cNvPr id="16" name="Text 14"/>
          <p:cNvSpPr/>
          <p:nvPr/>
        </p:nvSpPr>
        <p:spPr>
          <a:xfrm>
            <a:off x="1061615" y="4926936"/>
            <a:ext cx="64643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800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 beautiful old oak tree </a:t>
            </a:r>
            <a:pPr>
              <a:lnSpc>
                <a:spcPct val="130000"/>
              </a:lnSpc>
            </a:pPr>
            <a:r>
              <a:rPr lang="en-US" sz="1800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stood</a:t>
            </a:r>
            <a:pPr>
              <a:lnSpc>
                <a:spcPct val="130000"/>
              </a:lnSpc>
            </a:pPr>
            <a:r>
              <a:rPr lang="en-US" sz="1800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at the edge of the field.</a:t>
            </a:r>
            <a:endParaRPr lang="en-US" sz="1600" dirty="0"/>
          </a:p>
        </p:txBody>
      </p:sp>
      <p:sp>
        <p:nvSpPr>
          <p:cNvPr id="17" name="Shape 15"/>
          <p:cNvSpPr/>
          <p:nvPr/>
        </p:nvSpPr>
        <p:spPr>
          <a:xfrm>
            <a:off x="8342537" y="1738341"/>
            <a:ext cx="7388861" cy="5153661"/>
          </a:xfrm>
          <a:custGeom>
            <a:avLst/>
            <a:gdLst/>
            <a:ahLst/>
            <a:cxnLst/>
            <a:rect l="l" t="t" r="r" b="b"/>
            <a:pathLst>
              <a:path w="7388861" h="5153661">
                <a:moveTo>
                  <a:pt x="152394" y="0"/>
                </a:moveTo>
                <a:lnTo>
                  <a:pt x="7236467" y="0"/>
                </a:lnTo>
                <a:cubicBezTo>
                  <a:pt x="7320632" y="0"/>
                  <a:pt x="7388861" y="68229"/>
                  <a:pt x="7388861" y="152394"/>
                </a:cubicBezTo>
                <a:lnTo>
                  <a:pt x="7388861" y="5001267"/>
                </a:lnTo>
                <a:cubicBezTo>
                  <a:pt x="7388861" y="5085432"/>
                  <a:pt x="7320632" y="5153661"/>
                  <a:pt x="7236467" y="5153661"/>
                </a:cubicBezTo>
                <a:lnTo>
                  <a:pt x="152394" y="5153661"/>
                </a:lnTo>
                <a:cubicBezTo>
                  <a:pt x="68229" y="5153661"/>
                  <a:pt x="0" y="5085432"/>
                  <a:pt x="0" y="5001267"/>
                </a:cubicBezTo>
                <a:lnTo>
                  <a:pt x="0" y="152394"/>
                </a:lnTo>
                <a:cubicBezTo>
                  <a:pt x="0" y="68285"/>
                  <a:pt x="68285" y="0"/>
                  <a:pt x="152394" y="0"/>
                </a:cubicBezTo>
                <a:close/>
              </a:path>
            </a:pathLst>
          </a:custGeom>
          <a:solidFill>
            <a:srgbClr val="FFFFFF"/>
          </a:solidFill>
          <a:ln w="22861">
            <a:solidFill>
              <a:srgbClr val="D4A373"/>
            </a:solidFill>
            <a:prstDash val="solid"/>
          </a:ln>
          <a:effectLst>
            <a:outerShdw sx="100000" sy="100000" kx="0" ky="0" algn="bl" rotWithShape="0" blurRad="76200" dist="50800" dir="5400000">
              <a:srgbClr val="000000">
                <a:alpha val="10196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8658754" y="2054557"/>
            <a:ext cx="508000" cy="508000"/>
          </a:xfrm>
          <a:custGeom>
            <a:avLst/>
            <a:gdLst/>
            <a:ahLst/>
            <a:cxnLst/>
            <a:rect l="l" t="t" r="r" b="b"/>
            <a:pathLst>
              <a:path w="508000" h="508000">
                <a:moveTo>
                  <a:pt x="254000" y="0"/>
                </a:moveTo>
                <a:lnTo>
                  <a:pt x="254000" y="0"/>
                </a:lnTo>
                <a:cubicBezTo>
                  <a:pt x="394186" y="0"/>
                  <a:pt x="508000" y="113814"/>
                  <a:pt x="508000" y="254000"/>
                </a:cubicBezTo>
                <a:lnTo>
                  <a:pt x="508000" y="254000"/>
                </a:lnTo>
                <a:cubicBezTo>
                  <a:pt x="508000" y="394186"/>
                  <a:pt x="394186" y="508000"/>
                  <a:pt x="254000" y="508000"/>
                </a:cubicBezTo>
                <a:lnTo>
                  <a:pt x="254000" y="508000"/>
                </a:lnTo>
                <a:cubicBezTo>
                  <a:pt x="113814" y="508000"/>
                  <a:pt x="0" y="394186"/>
                  <a:pt x="0" y="254000"/>
                </a:cubicBezTo>
                <a:lnTo>
                  <a:pt x="0" y="254000"/>
                </a:lnTo>
                <a:cubicBezTo>
                  <a:pt x="0" y="113814"/>
                  <a:pt x="113814" y="0"/>
                  <a:pt x="254000" y="0"/>
                </a:cubicBezTo>
                <a:close/>
              </a:path>
            </a:pathLst>
          </a:custGeom>
          <a:solidFill>
            <a:srgbClr val="D4A373"/>
          </a:solidFill>
          <a:ln/>
        </p:spPr>
      </p:sp>
      <p:sp>
        <p:nvSpPr>
          <p:cNvPr id="19" name="Text 17"/>
          <p:cNvSpPr/>
          <p:nvPr/>
        </p:nvSpPr>
        <p:spPr>
          <a:xfrm>
            <a:off x="8607954" y="2054557"/>
            <a:ext cx="609600" cy="5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60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B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9319048" y="2105369"/>
            <a:ext cx="2095500" cy="4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2400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Inverted Order</a:t>
            </a:r>
            <a:endParaRPr lang="en-US" sz="1600" dirty="0"/>
          </a:p>
        </p:txBody>
      </p:sp>
      <p:sp>
        <p:nvSpPr>
          <p:cNvPr id="21" name="Shape 19"/>
          <p:cNvSpPr/>
          <p:nvPr/>
        </p:nvSpPr>
        <p:spPr>
          <a:xfrm>
            <a:off x="8681615" y="2816478"/>
            <a:ext cx="6741161" cy="1117600"/>
          </a:xfrm>
          <a:custGeom>
            <a:avLst/>
            <a:gdLst/>
            <a:ahLst/>
            <a:cxnLst/>
            <a:rect l="l" t="t" r="r" b="b"/>
            <a:pathLst>
              <a:path w="6741161" h="1117600">
                <a:moveTo>
                  <a:pt x="45722" y="0"/>
                </a:moveTo>
                <a:lnTo>
                  <a:pt x="6639560" y="0"/>
                </a:lnTo>
                <a:cubicBezTo>
                  <a:pt x="6695673" y="0"/>
                  <a:pt x="6741161" y="45488"/>
                  <a:pt x="6741161" y="101601"/>
                </a:cubicBezTo>
                <a:lnTo>
                  <a:pt x="6741161" y="1015999"/>
                </a:lnTo>
                <a:cubicBezTo>
                  <a:pt x="6741161" y="1072112"/>
                  <a:pt x="6695673" y="1117600"/>
                  <a:pt x="6639560" y="1117600"/>
                </a:cubicBezTo>
                <a:lnTo>
                  <a:pt x="45722" y="1117600"/>
                </a:lnTo>
                <a:cubicBezTo>
                  <a:pt x="20471" y="1117600"/>
                  <a:pt x="0" y="1097129"/>
                  <a:pt x="0" y="1071878"/>
                </a:cubicBezTo>
                <a:lnTo>
                  <a:pt x="0" y="45722"/>
                </a:lnTo>
                <a:cubicBezTo>
                  <a:pt x="0" y="20487"/>
                  <a:pt x="20487" y="0"/>
                  <a:pt x="45722" y="0"/>
                </a:cubicBezTo>
                <a:close/>
              </a:path>
            </a:pathLst>
          </a:custGeom>
          <a:solidFill>
            <a:srgbClr val="D4A373">
              <a:alpha val="10196"/>
            </a:srgbClr>
          </a:solidFill>
          <a:ln/>
        </p:spPr>
      </p:sp>
      <p:sp>
        <p:nvSpPr>
          <p:cNvPr id="22" name="Shape 20"/>
          <p:cNvSpPr/>
          <p:nvPr/>
        </p:nvSpPr>
        <p:spPr>
          <a:xfrm>
            <a:off x="8681615" y="2816478"/>
            <a:ext cx="45722" cy="1117600"/>
          </a:xfrm>
          <a:custGeom>
            <a:avLst/>
            <a:gdLst/>
            <a:ahLst/>
            <a:cxnLst/>
            <a:rect l="l" t="t" r="r" b="b"/>
            <a:pathLst>
              <a:path w="45722" h="1117600">
                <a:moveTo>
                  <a:pt x="45722" y="0"/>
                </a:moveTo>
                <a:lnTo>
                  <a:pt x="45722" y="0"/>
                </a:lnTo>
                <a:lnTo>
                  <a:pt x="45722" y="1117600"/>
                </a:lnTo>
                <a:lnTo>
                  <a:pt x="45722" y="1117600"/>
                </a:lnTo>
                <a:cubicBezTo>
                  <a:pt x="20471" y="1117600"/>
                  <a:pt x="0" y="1097129"/>
                  <a:pt x="0" y="1071878"/>
                </a:cubicBezTo>
                <a:lnTo>
                  <a:pt x="0" y="45722"/>
                </a:lnTo>
                <a:cubicBezTo>
                  <a:pt x="0" y="20487"/>
                  <a:pt x="20487" y="0"/>
                  <a:pt x="45722" y="0"/>
                </a:cubicBezTo>
                <a:close/>
              </a:path>
            </a:pathLst>
          </a:custGeom>
          <a:solidFill>
            <a:srgbClr val="D4A373"/>
          </a:solidFill>
          <a:ln/>
        </p:spPr>
      </p:sp>
      <p:sp>
        <p:nvSpPr>
          <p:cNvPr id="23" name="Text 21"/>
          <p:cNvSpPr/>
          <p:nvPr/>
        </p:nvSpPr>
        <p:spPr>
          <a:xfrm>
            <a:off x="8907636" y="3019637"/>
            <a:ext cx="64262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800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Never have I heard such a ridiculous argument.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8907636" y="3476772"/>
            <a:ext cx="6400800" cy="2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400" b="1" dirty="0">
                <a:solidFill>
                  <a:srgbClr val="D4A373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✓ More dramatic!</a:t>
            </a:r>
            <a:endParaRPr lang="en-US" sz="1600" dirty="0"/>
          </a:p>
        </p:txBody>
      </p:sp>
      <p:sp>
        <p:nvSpPr>
          <p:cNvPr id="25" name="Shape 23"/>
          <p:cNvSpPr/>
          <p:nvPr/>
        </p:nvSpPr>
        <p:spPr>
          <a:xfrm>
            <a:off x="8681615" y="4137067"/>
            <a:ext cx="6741161" cy="1117600"/>
          </a:xfrm>
          <a:custGeom>
            <a:avLst/>
            <a:gdLst/>
            <a:ahLst/>
            <a:cxnLst/>
            <a:rect l="l" t="t" r="r" b="b"/>
            <a:pathLst>
              <a:path w="6741161" h="1117600">
                <a:moveTo>
                  <a:pt x="45722" y="0"/>
                </a:moveTo>
                <a:lnTo>
                  <a:pt x="6639560" y="0"/>
                </a:lnTo>
                <a:cubicBezTo>
                  <a:pt x="6695673" y="0"/>
                  <a:pt x="6741161" y="45488"/>
                  <a:pt x="6741161" y="101601"/>
                </a:cubicBezTo>
                <a:lnTo>
                  <a:pt x="6741161" y="1015999"/>
                </a:lnTo>
                <a:cubicBezTo>
                  <a:pt x="6741161" y="1072112"/>
                  <a:pt x="6695673" y="1117600"/>
                  <a:pt x="6639560" y="1117600"/>
                </a:cubicBezTo>
                <a:lnTo>
                  <a:pt x="45722" y="1117600"/>
                </a:lnTo>
                <a:cubicBezTo>
                  <a:pt x="20471" y="1117600"/>
                  <a:pt x="0" y="1097129"/>
                  <a:pt x="0" y="1071878"/>
                </a:cubicBezTo>
                <a:lnTo>
                  <a:pt x="0" y="45722"/>
                </a:lnTo>
                <a:cubicBezTo>
                  <a:pt x="0" y="20487"/>
                  <a:pt x="20487" y="0"/>
                  <a:pt x="45722" y="0"/>
                </a:cubicBezTo>
                <a:close/>
              </a:path>
            </a:pathLst>
          </a:custGeom>
          <a:solidFill>
            <a:srgbClr val="D4A373">
              <a:alpha val="10196"/>
            </a:srgbClr>
          </a:solidFill>
          <a:ln/>
        </p:spPr>
      </p:sp>
      <p:sp>
        <p:nvSpPr>
          <p:cNvPr id="26" name="Shape 24"/>
          <p:cNvSpPr/>
          <p:nvPr/>
        </p:nvSpPr>
        <p:spPr>
          <a:xfrm>
            <a:off x="8681615" y="4137067"/>
            <a:ext cx="45722" cy="1117600"/>
          </a:xfrm>
          <a:custGeom>
            <a:avLst/>
            <a:gdLst/>
            <a:ahLst/>
            <a:cxnLst/>
            <a:rect l="l" t="t" r="r" b="b"/>
            <a:pathLst>
              <a:path w="45722" h="1117600">
                <a:moveTo>
                  <a:pt x="45722" y="0"/>
                </a:moveTo>
                <a:lnTo>
                  <a:pt x="45722" y="0"/>
                </a:lnTo>
                <a:lnTo>
                  <a:pt x="45722" y="1117600"/>
                </a:lnTo>
                <a:lnTo>
                  <a:pt x="45722" y="1117600"/>
                </a:lnTo>
                <a:cubicBezTo>
                  <a:pt x="20471" y="1117600"/>
                  <a:pt x="0" y="1097129"/>
                  <a:pt x="0" y="1071878"/>
                </a:cubicBezTo>
                <a:lnTo>
                  <a:pt x="0" y="45722"/>
                </a:lnTo>
                <a:cubicBezTo>
                  <a:pt x="0" y="20487"/>
                  <a:pt x="20487" y="0"/>
                  <a:pt x="45722" y="0"/>
                </a:cubicBezTo>
                <a:close/>
              </a:path>
            </a:pathLst>
          </a:custGeom>
          <a:solidFill>
            <a:srgbClr val="D4A373"/>
          </a:solidFill>
          <a:ln/>
        </p:spPr>
      </p:sp>
      <p:sp>
        <p:nvSpPr>
          <p:cNvPr id="27" name="Text 25"/>
          <p:cNvSpPr/>
          <p:nvPr/>
        </p:nvSpPr>
        <p:spPr>
          <a:xfrm>
            <a:off x="8907636" y="4340227"/>
            <a:ext cx="64262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800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Were I you, I would apologize.</a:t>
            </a:r>
            <a:endParaRPr lang="en-US" sz="1600" dirty="0"/>
          </a:p>
        </p:txBody>
      </p:sp>
      <p:sp>
        <p:nvSpPr>
          <p:cNvPr id="28" name="Text 26"/>
          <p:cNvSpPr/>
          <p:nvPr/>
        </p:nvSpPr>
        <p:spPr>
          <a:xfrm>
            <a:off x="8907636" y="4797360"/>
            <a:ext cx="6400800" cy="2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400" b="1" dirty="0">
                <a:solidFill>
                  <a:srgbClr val="D4A373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✓ More formal!</a:t>
            </a:r>
            <a:endParaRPr lang="en-US" sz="1600" dirty="0"/>
          </a:p>
        </p:txBody>
      </p:sp>
      <p:sp>
        <p:nvSpPr>
          <p:cNvPr id="29" name="Shape 27"/>
          <p:cNvSpPr/>
          <p:nvPr/>
        </p:nvSpPr>
        <p:spPr>
          <a:xfrm>
            <a:off x="8681615" y="5457654"/>
            <a:ext cx="6741161" cy="1117600"/>
          </a:xfrm>
          <a:custGeom>
            <a:avLst/>
            <a:gdLst/>
            <a:ahLst/>
            <a:cxnLst/>
            <a:rect l="l" t="t" r="r" b="b"/>
            <a:pathLst>
              <a:path w="6741161" h="1117600">
                <a:moveTo>
                  <a:pt x="45722" y="0"/>
                </a:moveTo>
                <a:lnTo>
                  <a:pt x="6639560" y="0"/>
                </a:lnTo>
                <a:cubicBezTo>
                  <a:pt x="6695673" y="0"/>
                  <a:pt x="6741161" y="45488"/>
                  <a:pt x="6741161" y="101601"/>
                </a:cubicBezTo>
                <a:lnTo>
                  <a:pt x="6741161" y="1015999"/>
                </a:lnTo>
                <a:cubicBezTo>
                  <a:pt x="6741161" y="1072112"/>
                  <a:pt x="6695673" y="1117600"/>
                  <a:pt x="6639560" y="1117600"/>
                </a:cubicBezTo>
                <a:lnTo>
                  <a:pt x="45722" y="1117600"/>
                </a:lnTo>
                <a:cubicBezTo>
                  <a:pt x="20471" y="1117600"/>
                  <a:pt x="0" y="1097129"/>
                  <a:pt x="0" y="1071878"/>
                </a:cubicBezTo>
                <a:lnTo>
                  <a:pt x="0" y="45722"/>
                </a:lnTo>
                <a:cubicBezTo>
                  <a:pt x="0" y="20487"/>
                  <a:pt x="20487" y="0"/>
                  <a:pt x="45722" y="0"/>
                </a:cubicBezTo>
                <a:close/>
              </a:path>
            </a:pathLst>
          </a:custGeom>
          <a:solidFill>
            <a:srgbClr val="D4A373">
              <a:alpha val="10196"/>
            </a:srgbClr>
          </a:solidFill>
          <a:ln/>
        </p:spPr>
      </p:sp>
      <p:sp>
        <p:nvSpPr>
          <p:cNvPr id="30" name="Shape 28"/>
          <p:cNvSpPr/>
          <p:nvPr/>
        </p:nvSpPr>
        <p:spPr>
          <a:xfrm>
            <a:off x="8681615" y="5457654"/>
            <a:ext cx="45722" cy="1117600"/>
          </a:xfrm>
          <a:custGeom>
            <a:avLst/>
            <a:gdLst/>
            <a:ahLst/>
            <a:cxnLst/>
            <a:rect l="l" t="t" r="r" b="b"/>
            <a:pathLst>
              <a:path w="45722" h="1117600">
                <a:moveTo>
                  <a:pt x="45722" y="0"/>
                </a:moveTo>
                <a:lnTo>
                  <a:pt x="45722" y="0"/>
                </a:lnTo>
                <a:lnTo>
                  <a:pt x="45722" y="1117600"/>
                </a:lnTo>
                <a:lnTo>
                  <a:pt x="45722" y="1117600"/>
                </a:lnTo>
                <a:cubicBezTo>
                  <a:pt x="20471" y="1117600"/>
                  <a:pt x="0" y="1097129"/>
                  <a:pt x="0" y="1071878"/>
                </a:cubicBezTo>
                <a:lnTo>
                  <a:pt x="0" y="45722"/>
                </a:lnTo>
                <a:cubicBezTo>
                  <a:pt x="0" y="20487"/>
                  <a:pt x="20487" y="0"/>
                  <a:pt x="45722" y="0"/>
                </a:cubicBezTo>
                <a:close/>
              </a:path>
            </a:pathLst>
          </a:custGeom>
          <a:solidFill>
            <a:srgbClr val="D4A373"/>
          </a:solidFill>
          <a:ln/>
        </p:spPr>
      </p:sp>
      <p:sp>
        <p:nvSpPr>
          <p:cNvPr id="31" name="Text 29"/>
          <p:cNvSpPr/>
          <p:nvPr/>
        </p:nvSpPr>
        <p:spPr>
          <a:xfrm>
            <a:off x="8907636" y="5660816"/>
            <a:ext cx="64262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800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At the edge of the field stood a beautiful old oak tree.</a:t>
            </a:r>
            <a:endParaRPr lang="en-US" sz="1600" dirty="0"/>
          </a:p>
        </p:txBody>
      </p:sp>
      <p:sp>
        <p:nvSpPr>
          <p:cNvPr id="32" name="Text 30"/>
          <p:cNvSpPr/>
          <p:nvPr/>
        </p:nvSpPr>
        <p:spPr>
          <a:xfrm>
            <a:off x="8907636" y="6117949"/>
            <a:ext cx="6400800" cy="2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400" b="1" dirty="0">
                <a:solidFill>
                  <a:srgbClr val="D4A373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✓ More literary!</a:t>
            </a:r>
            <a:endParaRPr lang="en-US" sz="1600" dirty="0"/>
          </a:p>
        </p:txBody>
      </p:sp>
      <p:sp>
        <p:nvSpPr>
          <p:cNvPr id="33" name="Shape 31"/>
          <p:cNvSpPr/>
          <p:nvPr/>
        </p:nvSpPr>
        <p:spPr>
          <a:xfrm>
            <a:off x="507946" y="7207515"/>
            <a:ext cx="15240000" cy="863600"/>
          </a:xfrm>
          <a:custGeom>
            <a:avLst/>
            <a:gdLst/>
            <a:ahLst/>
            <a:cxnLst/>
            <a:rect l="l" t="t" r="r" b="b"/>
            <a:pathLst>
              <a:path w="15240000" h="863600">
                <a:moveTo>
                  <a:pt x="152399" y="0"/>
                </a:moveTo>
                <a:lnTo>
                  <a:pt x="15087601" y="0"/>
                </a:lnTo>
                <a:cubicBezTo>
                  <a:pt x="15171768" y="0"/>
                  <a:pt x="15240000" y="68232"/>
                  <a:pt x="15240000" y="152399"/>
                </a:cubicBezTo>
                <a:lnTo>
                  <a:pt x="15240000" y="711201"/>
                </a:lnTo>
                <a:cubicBezTo>
                  <a:pt x="15240000" y="795368"/>
                  <a:pt x="15171768" y="863600"/>
                  <a:pt x="15087601" y="863600"/>
                </a:cubicBezTo>
                <a:lnTo>
                  <a:pt x="152399" y="863600"/>
                </a:lnTo>
                <a:cubicBezTo>
                  <a:pt x="68232" y="863600"/>
                  <a:pt x="0" y="795368"/>
                  <a:pt x="0" y="711201"/>
                </a:cubicBezTo>
                <a:lnTo>
                  <a:pt x="0" y="152399"/>
                </a:lnTo>
                <a:cubicBezTo>
                  <a:pt x="0" y="68288"/>
                  <a:pt x="68288" y="0"/>
                  <a:pt x="152399" y="0"/>
                </a:cubicBezTo>
                <a:close/>
              </a:path>
            </a:pathLst>
          </a:custGeom>
          <a:solidFill>
            <a:srgbClr val="2C3E50"/>
          </a:solidFill>
          <a:ln/>
        </p:spPr>
      </p:sp>
      <p:sp>
        <p:nvSpPr>
          <p:cNvPr id="34" name="Text 32"/>
          <p:cNvSpPr/>
          <p:nvPr/>
        </p:nvSpPr>
        <p:spPr>
          <a:xfrm>
            <a:off x="698420" y="7461490"/>
            <a:ext cx="148590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2000" b="1" dirty="0">
                <a:solidFill>
                  <a:srgbClr val="D4A373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INVERSION</a:t>
            </a:r>
            <a:pPr algn="ctr">
              <a:lnSpc>
                <a:spcPct val="120000"/>
              </a:lnSpc>
            </a:pPr>
            <a:r>
              <a:rPr lang="en-US" sz="2000" dirty="0">
                <a:solidFill>
                  <a:srgbClr val="F8F7F2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is a powerful tool where we </a:t>
            </a:r>
            <a:pPr algn="ctr">
              <a:lnSpc>
                <a:spcPct val="120000"/>
              </a:lnSpc>
            </a:pPr>
            <a:r>
              <a:rPr lang="en-US" sz="2000" b="1" dirty="0">
                <a:solidFill>
                  <a:srgbClr val="D4A373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change word order</a:t>
            </a:r>
            <a:pPr algn="ctr">
              <a:lnSpc>
                <a:spcPct val="120000"/>
              </a:lnSpc>
            </a:pPr>
            <a:r>
              <a:rPr lang="en-US" sz="2000" dirty="0">
                <a:solidFill>
                  <a:srgbClr val="F8F7F2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to create </a:t>
            </a:r>
            <a:pPr algn="ctr">
              <a:lnSpc>
                <a:spcPct val="120000"/>
              </a:lnSpc>
            </a:pPr>
            <a:r>
              <a:rPr lang="en-US" sz="2000" b="1" dirty="0">
                <a:solidFill>
                  <a:srgbClr val="F8F7F2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emphasis, formality, or literary style</a:t>
            </a:r>
            <a:pPr algn="ctr">
              <a:lnSpc>
                <a:spcPct val="120000"/>
              </a:lnSpc>
            </a:pPr>
            <a:r>
              <a:rPr lang="en-US" sz="2000" dirty="0">
                <a:solidFill>
                  <a:srgbClr val="F8F7F2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.</a:t>
            </a:r>
            <a:endParaRPr lang="en-US" sz="1600" dirty="0"/>
          </a:p>
        </p:txBody>
      </p:sp>
    </p:spTree>
  </p:cSld>
  <p:clrMapOvr>
    <a:masterClrMapping/>
  </p:clrMapOvr>
  <p:transition>
    <p:fade/>
    <p:spd val="me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7946" y="507947"/>
            <a:ext cx="153416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spc="80" kern="0" dirty="0">
                <a:solidFill>
                  <a:srgbClr val="D4A373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THE FRAMEWORK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507946" y="914177"/>
            <a:ext cx="15468600" cy="5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90000"/>
              </a:lnSpc>
            </a:pPr>
            <a:r>
              <a:rPr lang="en-US" sz="3600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The Three Reasons for Inversion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530808" y="1625287"/>
            <a:ext cx="15212061" cy="2298700"/>
          </a:xfrm>
          <a:custGeom>
            <a:avLst/>
            <a:gdLst/>
            <a:ahLst/>
            <a:cxnLst/>
            <a:rect l="l" t="t" r="r" b="b"/>
            <a:pathLst>
              <a:path w="15212061" h="2298700">
                <a:moveTo>
                  <a:pt x="45722" y="0"/>
                </a:moveTo>
                <a:lnTo>
                  <a:pt x="15059657" y="0"/>
                </a:lnTo>
                <a:cubicBezTo>
                  <a:pt x="15143828" y="0"/>
                  <a:pt x="15212061" y="68234"/>
                  <a:pt x="15212061" y="152404"/>
                </a:cubicBezTo>
                <a:lnTo>
                  <a:pt x="15212061" y="2146296"/>
                </a:lnTo>
                <a:cubicBezTo>
                  <a:pt x="15212061" y="2230466"/>
                  <a:pt x="15143828" y="2298700"/>
                  <a:pt x="15059657" y="2298700"/>
                </a:cubicBezTo>
                <a:lnTo>
                  <a:pt x="45722" y="2298700"/>
                </a:lnTo>
                <a:cubicBezTo>
                  <a:pt x="20471" y="2298700"/>
                  <a:pt x="0" y="2278229"/>
                  <a:pt x="0" y="2252978"/>
                </a:cubicBezTo>
                <a:lnTo>
                  <a:pt x="0" y="45722"/>
                </a:lnTo>
                <a:cubicBezTo>
                  <a:pt x="0" y="20487"/>
                  <a:pt x="20487" y="0"/>
                  <a:pt x="45722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sx="100000" sy="100000" kx="0" ky="0" algn="bl" rotWithShape="0" blurRad="76200" dist="50800" dir="5400000">
              <a:srgbClr val="000000">
                <a:alpha val="10196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30808" y="1625287"/>
            <a:ext cx="45722" cy="2298700"/>
          </a:xfrm>
          <a:custGeom>
            <a:avLst/>
            <a:gdLst/>
            <a:ahLst/>
            <a:cxnLst/>
            <a:rect l="l" t="t" r="r" b="b"/>
            <a:pathLst>
              <a:path w="45722" h="2298700">
                <a:moveTo>
                  <a:pt x="45722" y="0"/>
                </a:moveTo>
                <a:lnTo>
                  <a:pt x="45722" y="0"/>
                </a:lnTo>
                <a:lnTo>
                  <a:pt x="45722" y="2298700"/>
                </a:lnTo>
                <a:lnTo>
                  <a:pt x="45722" y="2298700"/>
                </a:lnTo>
                <a:cubicBezTo>
                  <a:pt x="20471" y="2298700"/>
                  <a:pt x="0" y="2278229"/>
                  <a:pt x="0" y="2252978"/>
                </a:cubicBezTo>
                <a:lnTo>
                  <a:pt x="0" y="45722"/>
                </a:lnTo>
                <a:cubicBezTo>
                  <a:pt x="0" y="20487"/>
                  <a:pt x="20487" y="0"/>
                  <a:pt x="45722" y="0"/>
                </a:cubicBezTo>
                <a:close/>
              </a:path>
            </a:pathLst>
          </a:custGeom>
          <a:solidFill>
            <a:srgbClr val="D4A373"/>
          </a:solidFill>
          <a:ln/>
        </p:spPr>
      </p:sp>
      <p:sp>
        <p:nvSpPr>
          <p:cNvPr id="6" name="Shape 4"/>
          <p:cNvSpPr/>
          <p:nvPr/>
        </p:nvSpPr>
        <p:spPr>
          <a:xfrm>
            <a:off x="756829" y="1828447"/>
            <a:ext cx="711200" cy="711200"/>
          </a:xfrm>
          <a:custGeom>
            <a:avLst/>
            <a:gdLst/>
            <a:ahLst/>
            <a:cxnLst/>
            <a:rect l="l" t="t" r="r" b="b"/>
            <a:pathLst>
              <a:path w="711200" h="711200">
                <a:moveTo>
                  <a:pt x="355600" y="0"/>
                </a:moveTo>
                <a:lnTo>
                  <a:pt x="355600" y="0"/>
                </a:lnTo>
                <a:cubicBezTo>
                  <a:pt x="551861" y="0"/>
                  <a:pt x="711200" y="159339"/>
                  <a:pt x="711200" y="355600"/>
                </a:cubicBezTo>
                <a:lnTo>
                  <a:pt x="711200" y="355600"/>
                </a:lnTo>
                <a:cubicBezTo>
                  <a:pt x="711200" y="551861"/>
                  <a:pt x="551861" y="711200"/>
                  <a:pt x="355600" y="711200"/>
                </a:cubicBezTo>
                <a:lnTo>
                  <a:pt x="355600" y="711200"/>
                </a:lnTo>
                <a:cubicBezTo>
                  <a:pt x="159339" y="711200"/>
                  <a:pt x="0" y="551861"/>
                  <a:pt x="0" y="355600"/>
                </a:cubicBezTo>
                <a:lnTo>
                  <a:pt x="0" y="355600"/>
                </a:lnTo>
                <a:cubicBezTo>
                  <a:pt x="0" y="159339"/>
                  <a:pt x="159339" y="0"/>
                  <a:pt x="355600" y="0"/>
                </a:cubicBezTo>
                <a:close/>
              </a:path>
            </a:pathLst>
          </a:custGeom>
          <a:solidFill>
            <a:srgbClr val="D4A373"/>
          </a:solidFill>
          <a:ln/>
        </p:spPr>
      </p:sp>
      <p:sp>
        <p:nvSpPr>
          <p:cNvPr id="7" name="Text 5"/>
          <p:cNvSpPr/>
          <p:nvPr/>
        </p:nvSpPr>
        <p:spPr>
          <a:xfrm>
            <a:off x="693329" y="1828447"/>
            <a:ext cx="838200" cy="71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200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1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671186" y="1828447"/>
            <a:ext cx="2184400" cy="4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2400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For EMPHASIS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3849515" y="1897745"/>
            <a:ext cx="1562100" cy="355600"/>
          </a:xfrm>
          <a:custGeom>
            <a:avLst/>
            <a:gdLst/>
            <a:ahLst/>
            <a:cxnLst/>
            <a:rect l="l" t="t" r="r" b="b"/>
            <a:pathLst>
              <a:path w="1562100" h="355600">
                <a:moveTo>
                  <a:pt x="177800" y="0"/>
                </a:moveTo>
                <a:lnTo>
                  <a:pt x="1384300" y="0"/>
                </a:lnTo>
                <a:cubicBezTo>
                  <a:pt x="1482430" y="0"/>
                  <a:pt x="1562100" y="79670"/>
                  <a:pt x="1562100" y="177800"/>
                </a:cubicBezTo>
                <a:lnTo>
                  <a:pt x="1562100" y="177800"/>
                </a:lnTo>
                <a:cubicBezTo>
                  <a:pt x="1562100" y="275930"/>
                  <a:pt x="1482430" y="355600"/>
                  <a:pt x="1384300" y="355600"/>
                </a:cubicBezTo>
                <a:lnTo>
                  <a:pt x="177800" y="355600"/>
                </a:lnTo>
                <a:cubicBezTo>
                  <a:pt x="79670" y="355600"/>
                  <a:pt x="0" y="275930"/>
                  <a:pt x="0" y="177800"/>
                </a:cubicBezTo>
                <a:lnTo>
                  <a:pt x="0" y="177800"/>
                </a:lnTo>
                <a:cubicBezTo>
                  <a:pt x="0" y="79670"/>
                  <a:pt x="79670" y="0"/>
                  <a:pt x="177800" y="0"/>
                </a:cubicBezTo>
                <a:close/>
              </a:path>
            </a:pathLst>
          </a:custGeom>
          <a:solidFill>
            <a:srgbClr val="D4A373">
              <a:alpha val="20000"/>
            </a:srgbClr>
          </a:solidFill>
          <a:ln/>
        </p:spPr>
      </p:sp>
      <p:sp>
        <p:nvSpPr>
          <p:cNvPr id="10" name="Text 8"/>
          <p:cNvSpPr/>
          <p:nvPr/>
        </p:nvSpPr>
        <p:spPr>
          <a:xfrm>
            <a:off x="3849515" y="1897745"/>
            <a:ext cx="1651000" cy="355600"/>
          </a:xfrm>
          <a:prstGeom prst="rect">
            <a:avLst/>
          </a:prstGeom>
          <a:noFill/>
          <a:ln/>
        </p:spPr>
        <p:txBody>
          <a:bodyPr wrap="square" lIns="152400" tIns="50800" rIns="152400" bIns="50800" rtlCol="0" anchor="ctr"/>
          <a:lstStyle/>
          <a:p>
            <a:pPr>
              <a:lnSpc>
                <a:spcPct val="120000"/>
              </a:lnSpc>
            </a:pPr>
            <a:r>
              <a:rPr lang="en-US" sz="1400" b="1" dirty="0">
                <a:solidFill>
                  <a:srgbClr val="D4A373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Negative Words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671186" y="2354700"/>
            <a:ext cx="139700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2C3E50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When a negative word or phrase starts the sentence for dramatic effect.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1671186" y="2760932"/>
            <a:ext cx="13868400" cy="965200"/>
          </a:xfrm>
          <a:custGeom>
            <a:avLst/>
            <a:gdLst/>
            <a:ahLst/>
            <a:cxnLst/>
            <a:rect l="l" t="t" r="r" b="b"/>
            <a:pathLst>
              <a:path w="13868400" h="965200">
                <a:moveTo>
                  <a:pt x="101597" y="0"/>
                </a:moveTo>
                <a:lnTo>
                  <a:pt x="13766803" y="0"/>
                </a:lnTo>
                <a:cubicBezTo>
                  <a:pt x="13822913" y="0"/>
                  <a:pt x="13868400" y="45487"/>
                  <a:pt x="13868400" y="101597"/>
                </a:cubicBezTo>
                <a:lnTo>
                  <a:pt x="13868400" y="863603"/>
                </a:lnTo>
                <a:cubicBezTo>
                  <a:pt x="13868400" y="919713"/>
                  <a:pt x="13822913" y="965200"/>
                  <a:pt x="13766803" y="965200"/>
                </a:cubicBezTo>
                <a:lnTo>
                  <a:pt x="101597" y="965200"/>
                </a:lnTo>
                <a:cubicBezTo>
                  <a:pt x="45487" y="965200"/>
                  <a:pt x="0" y="919713"/>
                  <a:pt x="0" y="863603"/>
                </a:cubicBezTo>
                <a:lnTo>
                  <a:pt x="0" y="101597"/>
                </a:lnTo>
                <a:cubicBezTo>
                  <a:pt x="0" y="45487"/>
                  <a:pt x="45487" y="0"/>
                  <a:pt x="101597" y="0"/>
                </a:cubicBezTo>
                <a:close/>
              </a:path>
            </a:pathLst>
          </a:custGeom>
          <a:solidFill>
            <a:srgbClr val="F8F7F2"/>
          </a:solidFill>
          <a:ln/>
        </p:spPr>
      </p:sp>
      <p:sp>
        <p:nvSpPr>
          <p:cNvPr id="13" name="Text 11"/>
          <p:cNvSpPr/>
          <p:nvPr/>
        </p:nvSpPr>
        <p:spPr>
          <a:xfrm>
            <a:off x="1823535" y="2913280"/>
            <a:ext cx="136652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D4A373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Formula:</a:t>
            </a:r>
            <a:pPr>
              <a:lnSpc>
                <a:spcPct val="130000"/>
              </a:lnSpc>
            </a:pPr>
            <a:r>
              <a:rPr lang="en-US" sz="1600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Negative + Auxiliary + Subject + Main Verb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1823535" y="3268700"/>
            <a:ext cx="136652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Example:</a:t>
            </a:r>
            <a:pPr>
              <a:lnSpc>
                <a:spcPct val="130000"/>
              </a:lnSpc>
            </a:pPr>
            <a:r>
              <a:rPr lang="en-US" sz="1600" b="1" dirty="0">
                <a:solidFill>
                  <a:srgbClr val="D4A373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Seldom does</a:t>
            </a:r>
            <a:pPr>
              <a:lnSpc>
                <a:spcPct val="130000"/>
              </a:lnSpc>
            </a:pPr>
            <a:r>
              <a:rPr lang="en-US" sz="1600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he arrive on time.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530808" y="4081252"/>
            <a:ext cx="15212061" cy="2298700"/>
          </a:xfrm>
          <a:custGeom>
            <a:avLst/>
            <a:gdLst/>
            <a:ahLst/>
            <a:cxnLst/>
            <a:rect l="l" t="t" r="r" b="b"/>
            <a:pathLst>
              <a:path w="15212061" h="2298700">
                <a:moveTo>
                  <a:pt x="45722" y="0"/>
                </a:moveTo>
                <a:lnTo>
                  <a:pt x="15059657" y="0"/>
                </a:lnTo>
                <a:cubicBezTo>
                  <a:pt x="15143828" y="0"/>
                  <a:pt x="15212061" y="68234"/>
                  <a:pt x="15212061" y="152404"/>
                </a:cubicBezTo>
                <a:lnTo>
                  <a:pt x="15212061" y="2146296"/>
                </a:lnTo>
                <a:cubicBezTo>
                  <a:pt x="15212061" y="2230466"/>
                  <a:pt x="15143828" y="2298700"/>
                  <a:pt x="15059657" y="2298700"/>
                </a:cubicBezTo>
                <a:lnTo>
                  <a:pt x="45722" y="2298700"/>
                </a:lnTo>
                <a:cubicBezTo>
                  <a:pt x="20471" y="2298700"/>
                  <a:pt x="0" y="2278229"/>
                  <a:pt x="0" y="2252978"/>
                </a:cubicBezTo>
                <a:lnTo>
                  <a:pt x="0" y="45722"/>
                </a:lnTo>
                <a:cubicBezTo>
                  <a:pt x="0" y="20487"/>
                  <a:pt x="20487" y="0"/>
                  <a:pt x="45722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sx="100000" sy="100000" kx="0" ky="0" algn="bl" rotWithShape="0" blurRad="76200" dist="50800" dir="5400000">
              <a:srgbClr val="000000">
                <a:alpha val="10196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530808" y="4081252"/>
            <a:ext cx="45722" cy="2298700"/>
          </a:xfrm>
          <a:custGeom>
            <a:avLst/>
            <a:gdLst/>
            <a:ahLst/>
            <a:cxnLst/>
            <a:rect l="l" t="t" r="r" b="b"/>
            <a:pathLst>
              <a:path w="45722" h="2298700">
                <a:moveTo>
                  <a:pt x="45722" y="0"/>
                </a:moveTo>
                <a:lnTo>
                  <a:pt x="45722" y="0"/>
                </a:lnTo>
                <a:lnTo>
                  <a:pt x="45722" y="2298700"/>
                </a:lnTo>
                <a:lnTo>
                  <a:pt x="45722" y="2298700"/>
                </a:lnTo>
                <a:cubicBezTo>
                  <a:pt x="20471" y="2298700"/>
                  <a:pt x="0" y="2278229"/>
                  <a:pt x="0" y="2252978"/>
                </a:cubicBezTo>
                <a:lnTo>
                  <a:pt x="0" y="45722"/>
                </a:lnTo>
                <a:cubicBezTo>
                  <a:pt x="0" y="20487"/>
                  <a:pt x="20487" y="0"/>
                  <a:pt x="45722" y="0"/>
                </a:cubicBezTo>
                <a:close/>
              </a:path>
            </a:pathLst>
          </a:custGeom>
          <a:solidFill>
            <a:srgbClr val="2C3E50"/>
          </a:solidFill>
          <a:ln/>
        </p:spPr>
      </p:sp>
      <p:sp>
        <p:nvSpPr>
          <p:cNvPr id="17" name="Shape 15"/>
          <p:cNvSpPr/>
          <p:nvPr/>
        </p:nvSpPr>
        <p:spPr>
          <a:xfrm>
            <a:off x="756829" y="4284414"/>
            <a:ext cx="711200" cy="711200"/>
          </a:xfrm>
          <a:custGeom>
            <a:avLst/>
            <a:gdLst/>
            <a:ahLst/>
            <a:cxnLst/>
            <a:rect l="l" t="t" r="r" b="b"/>
            <a:pathLst>
              <a:path w="711200" h="711200">
                <a:moveTo>
                  <a:pt x="355600" y="0"/>
                </a:moveTo>
                <a:lnTo>
                  <a:pt x="355600" y="0"/>
                </a:lnTo>
                <a:cubicBezTo>
                  <a:pt x="551861" y="0"/>
                  <a:pt x="711200" y="159339"/>
                  <a:pt x="711200" y="355600"/>
                </a:cubicBezTo>
                <a:lnTo>
                  <a:pt x="711200" y="355600"/>
                </a:lnTo>
                <a:cubicBezTo>
                  <a:pt x="711200" y="551861"/>
                  <a:pt x="551861" y="711200"/>
                  <a:pt x="355600" y="711200"/>
                </a:cubicBezTo>
                <a:lnTo>
                  <a:pt x="355600" y="711200"/>
                </a:lnTo>
                <a:cubicBezTo>
                  <a:pt x="159339" y="711200"/>
                  <a:pt x="0" y="551861"/>
                  <a:pt x="0" y="355600"/>
                </a:cubicBezTo>
                <a:lnTo>
                  <a:pt x="0" y="355600"/>
                </a:lnTo>
                <a:cubicBezTo>
                  <a:pt x="0" y="159339"/>
                  <a:pt x="159339" y="0"/>
                  <a:pt x="355600" y="0"/>
                </a:cubicBezTo>
                <a:close/>
              </a:path>
            </a:pathLst>
          </a:custGeom>
          <a:solidFill>
            <a:srgbClr val="2C3E50"/>
          </a:solidFill>
          <a:ln/>
        </p:spPr>
      </p:sp>
      <p:sp>
        <p:nvSpPr>
          <p:cNvPr id="18" name="Text 16"/>
          <p:cNvSpPr/>
          <p:nvPr/>
        </p:nvSpPr>
        <p:spPr>
          <a:xfrm>
            <a:off x="693329" y="4284414"/>
            <a:ext cx="838200" cy="71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200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2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1671186" y="4284414"/>
            <a:ext cx="3797300" cy="4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2400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For FORMAL CONDITIONS</a:t>
            </a:r>
            <a:endParaRPr lang="en-US" sz="1600" dirty="0"/>
          </a:p>
        </p:txBody>
      </p:sp>
      <p:sp>
        <p:nvSpPr>
          <p:cNvPr id="20" name="Shape 18"/>
          <p:cNvSpPr/>
          <p:nvPr/>
        </p:nvSpPr>
        <p:spPr>
          <a:xfrm>
            <a:off x="5463013" y="4353713"/>
            <a:ext cx="1168400" cy="355600"/>
          </a:xfrm>
          <a:custGeom>
            <a:avLst/>
            <a:gdLst/>
            <a:ahLst/>
            <a:cxnLst/>
            <a:rect l="l" t="t" r="r" b="b"/>
            <a:pathLst>
              <a:path w="1168400" h="355600">
                <a:moveTo>
                  <a:pt x="177800" y="0"/>
                </a:moveTo>
                <a:lnTo>
                  <a:pt x="990600" y="0"/>
                </a:lnTo>
                <a:cubicBezTo>
                  <a:pt x="1088730" y="0"/>
                  <a:pt x="1168400" y="79670"/>
                  <a:pt x="1168400" y="177800"/>
                </a:cubicBezTo>
                <a:lnTo>
                  <a:pt x="1168400" y="177800"/>
                </a:lnTo>
                <a:cubicBezTo>
                  <a:pt x="1168400" y="275930"/>
                  <a:pt x="1088730" y="355600"/>
                  <a:pt x="990600" y="355600"/>
                </a:cubicBezTo>
                <a:lnTo>
                  <a:pt x="177800" y="355600"/>
                </a:lnTo>
                <a:cubicBezTo>
                  <a:pt x="79670" y="355600"/>
                  <a:pt x="0" y="275930"/>
                  <a:pt x="0" y="177800"/>
                </a:cubicBezTo>
                <a:lnTo>
                  <a:pt x="0" y="177800"/>
                </a:lnTo>
                <a:cubicBezTo>
                  <a:pt x="0" y="79670"/>
                  <a:pt x="79670" y="0"/>
                  <a:pt x="177800" y="0"/>
                </a:cubicBezTo>
                <a:close/>
              </a:path>
            </a:pathLst>
          </a:custGeom>
          <a:solidFill>
            <a:srgbClr val="2C3E50">
              <a:alpha val="20000"/>
            </a:srgbClr>
          </a:solidFill>
          <a:ln/>
        </p:spPr>
      </p:sp>
      <p:sp>
        <p:nvSpPr>
          <p:cNvPr id="21" name="Text 19"/>
          <p:cNvSpPr/>
          <p:nvPr/>
        </p:nvSpPr>
        <p:spPr>
          <a:xfrm>
            <a:off x="5463013" y="4353713"/>
            <a:ext cx="1257300" cy="355600"/>
          </a:xfrm>
          <a:prstGeom prst="rect">
            <a:avLst/>
          </a:prstGeom>
          <a:noFill/>
          <a:ln/>
        </p:spPr>
        <p:txBody>
          <a:bodyPr wrap="square" lIns="152400" tIns="50800" rIns="152400" bIns="50800" rtlCol="0" anchor="ctr"/>
          <a:lstStyle/>
          <a:p>
            <a:pPr>
              <a:lnSpc>
                <a:spcPct val="120000"/>
              </a:lnSpc>
            </a:pPr>
            <a:r>
              <a:rPr lang="en-US" sz="1400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Replace "if"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1671186" y="4810668"/>
            <a:ext cx="139700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2C3E50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Replacing "if" in formal conditionals, especially with had/were/should.</a:t>
            </a:r>
            <a:endParaRPr lang="en-US" sz="1600" dirty="0"/>
          </a:p>
        </p:txBody>
      </p:sp>
      <p:sp>
        <p:nvSpPr>
          <p:cNvPr id="23" name="Shape 21"/>
          <p:cNvSpPr/>
          <p:nvPr/>
        </p:nvSpPr>
        <p:spPr>
          <a:xfrm>
            <a:off x="1671186" y="5216897"/>
            <a:ext cx="13868400" cy="965200"/>
          </a:xfrm>
          <a:custGeom>
            <a:avLst/>
            <a:gdLst/>
            <a:ahLst/>
            <a:cxnLst/>
            <a:rect l="l" t="t" r="r" b="b"/>
            <a:pathLst>
              <a:path w="13868400" h="965200">
                <a:moveTo>
                  <a:pt x="101597" y="0"/>
                </a:moveTo>
                <a:lnTo>
                  <a:pt x="13766803" y="0"/>
                </a:lnTo>
                <a:cubicBezTo>
                  <a:pt x="13822913" y="0"/>
                  <a:pt x="13868400" y="45487"/>
                  <a:pt x="13868400" y="101597"/>
                </a:cubicBezTo>
                <a:lnTo>
                  <a:pt x="13868400" y="863603"/>
                </a:lnTo>
                <a:cubicBezTo>
                  <a:pt x="13868400" y="919713"/>
                  <a:pt x="13822913" y="965200"/>
                  <a:pt x="13766803" y="965200"/>
                </a:cubicBezTo>
                <a:lnTo>
                  <a:pt x="101597" y="965200"/>
                </a:lnTo>
                <a:cubicBezTo>
                  <a:pt x="45487" y="965200"/>
                  <a:pt x="0" y="919713"/>
                  <a:pt x="0" y="863603"/>
                </a:cubicBezTo>
                <a:lnTo>
                  <a:pt x="0" y="101597"/>
                </a:lnTo>
                <a:cubicBezTo>
                  <a:pt x="0" y="45487"/>
                  <a:pt x="45487" y="0"/>
                  <a:pt x="101597" y="0"/>
                </a:cubicBezTo>
                <a:close/>
              </a:path>
            </a:pathLst>
          </a:custGeom>
          <a:solidFill>
            <a:srgbClr val="F8F7F2"/>
          </a:solidFill>
          <a:ln/>
        </p:spPr>
      </p:sp>
      <p:sp>
        <p:nvSpPr>
          <p:cNvPr id="24" name="Text 22"/>
          <p:cNvSpPr/>
          <p:nvPr/>
        </p:nvSpPr>
        <p:spPr>
          <a:xfrm>
            <a:off x="1823535" y="5369247"/>
            <a:ext cx="136652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Formula: Were/Had/Should + Subject + Main Verb</a:t>
            </a:r>
            <a:endParaRPr lang="en-US" sz="1600" dirty="0"/>
          </a:p>
        </p:txBody>
      </p:sp>
      <p:sp>
        <p:nvSpPr>
          <p:cNvPr id="25" name="Text 23"/>
          <p:cNvSpPr/>
          <p:nvPr/>
        </p:nvSpPr>
        <p:spPr>
          <a:xfrm>
            <a:off x="1823535" y="5724668"/>
            <a:ext cx="136652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Example:Had I known</a:t>
            </a:r>
            <a:pPr>
              <a:lnSpc>
                <a:spcPct val="130000"/>
              </a:lnSpc>
            </a:pPr>
            <a:r>
              <a:rPr lang="en-US" sz="1600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, I'd have helped.</a:t>
            </a:r>
            <a:endParaRPr lang="en-US" sz="1600" dirty="0"/>
          </a:p>
        </p:txBody>
      </p:sp>
      <p:sp>
        <p:nvSpPr>
          <p:cNvPr id="26" name="Shape 24"/>
          <p:cNvSpPr/>
          <p:nvPr/>
        </p:nvSpPr>
        <p:spPr>
          <a:xfrm>
            <a:off x="530808" y="6537220"/>
            <a:ext cx="15212061" cy="2298700"/>
          </a:xfrm>
          <a:custGeom>
            <a:avLst/>
            <a:gdLst/>
            <a:ahLst/>
            <a:cxnLst/>
            <a:rect l="l" t="t" r="r" b="b"/>
            <a:pathLst>
              <a:path w="15212061" h="2298700">
                <a:moveTo>
                  <a:pt x="45722" y="0"/>
                </a:moveTo>
                <a:lnTo>
                  <a:pt x="15059657" y="0"/>
                </a:lnTo>
                <a:cubicBezTo>
                  <a:pt x="15143828" y="0"/>
                  <a:pt x="15212061" y="68234"/>
                  <a:pt x="15212061" y="152404"/>
                </a:cubicBezTo>
                <a:lnTo>
                  <a:pt x="15212061" y="2146296"/>
                </a:lnTo>
                <a:cubicBezTo>
                  <a:pt x="15212061" y="2230466"/>
                  <a:pt x="15143828" y="2298700"/>
                  <a:pt x="15059657" y="2298700"/>
                </a:cubicBezTo>
                <a:lnTo>
                  <a:pt x="45722" y="2298700"/>
                </a:lnTo>
                <a:cubicBezTo>
                  <a:pt x="20471" y="2298700"/>
                  <a:pt x="0" y="2278229"/>
                  <a:pt x="0" y="2252978"/>
                </a:cubicBezTo>
                <a:lnTo>
                  <a:pt x="0" y="45722"/>
                </a:lnTo>
                <a:cubicBezTo>
                  <a:pt x="0" y="20487"/>
                  <a:pt x="20487" y="0"/>
                  <a:pt x="45722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sx="100000" sy="100000" kx="0" ky="0" algn="bl" rotWithShape="0" blurRad="76200" dist="50800" dir="5400000">
              <a:srgbClr val="000000">
                <a:alpha val="10196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530808" y="6537220"/>
            <a:ext cx="45722" cy="2298700"/>
          </a:xfrm>
          <a:custGeom>
            <a:avLst/>
            <a:gdLst/>
            <a:ahLst/>
            <a:cxnLst/>
            <a:rect l="l" t="t" r="r" b="b"/>
            <a:pathLst>
              <a:path w="45722" h="2298700">
                <a:moveTo>
                  <a:pt x="45722" y="0"/>
                </a:moveTo>
                <a:lnTo>
                  <a:pt x="45722" y="0"/>
                </a:lnTo>
                <a:lnTo>
                  <a:pt x="45722" y="2298700"/>
                </a:lnTo>
                <a:lnTo>
                  <a:pt x="45722" y="2298700"/>
                </a:lnTo>
                <a:cubicBezTo>
                  <a:pt x="20471" y="2298700"/>
                  <a:pt x="0" y="2278229"/>
                  <a:pt x="0" y="2252978"/>
                </a:cubicBezTo>
                <a:lnTo>
                  <a:pt x="0" y="45722"/>
                </a:lnTo>
                <a:cubicBezTo>
                  <a:pt x="0" y="20487"/>
                  <a:pt x="20487" y="0"/>
                  <a:pt x="45722" y="0"/>
                </a:cubicBezTo>
                <a:close/>
              </a:path>
            </a:pathLst>
          </a:custGeom>
          <a:solidFill>
            <a:srgbClr val="8E9EAB"/>
          </a:solidFill>
          <a:ln/>
        </p:spPr>
      </p:sp>
      <p:sp>
        <p:nvSpPr>
          <p:cNvPr id="28" name="Shape 26"/>
          <p:cNvSpPr/>
          <p:nvPr/>
        </p:nvSpPr>
        <p:spPr>
          <a:xfrm>
            <a:off x="756829" y="6740379"/>
            <a:ext cx="711200" cy="711200"/>
          </a:xfrm>
          <a:custGeom>
            <a:avLst/>
            <a:gdLst/>
            <a:ahLst/>
            <a:cxnLst/>
            <a:rect l="l" t="t" r="r" b="b"/>
            <a:pathLst>
              <a:path w="711200" h="711200">
                <a:moveTo>
                  <a:pt x="355600" y="0"/>
                </a:moveTo>
                <a:lnTo>
                  <a:pt x="355600" y="0"/>
                </a:lnTo>
                <a:cubicBezTo>
                  <a:pt x="551861" y="0"/>
                  <a:pt x="711200" y="159339"/>
                  <a:pt x="711200" y="355600"/>
                </a:cubicBezTo>
                <a:lnTo>
                  <a:pt x="711200" y="355600"/>
                </a:lnTo>
                <a:cubicBezTo>
                  <a:pt x="711200" y="551861"/>
                  <a:pt x="551861" y="711200"/>
                  <a:pt x="355600" y="711200"/>
                </a:cubicBezTo>
                <a:lnTo>
                  <a:pt x="355600" y="711200"/>
                </a:lnTo>
                <a:cubicBezTo>
                  <a:pt x="159339" y="711200"/>
                  <a:pt x="0" y="551861"/>
                  <a:pt x="0" y="355600"/>
                </a:cubicBezTo>
                <a:lnTo>
                  <a:pt x="0" y="355600"/>
                </a:lnTo>
                <a:cubicBezTo>
                  <a:pt x="0" y="159339"/>
                  <a:pt x="159339" y="0"/>
                  <a:pt x="355600" y="0"/>
                </a:cubicBezTo>
                <a:close/>
              </a:path>
            </a:pathLst>
          </a:custGeom>
          <a:solidFill>
            <a:srgbClr val="8E9EAB"/>
          </a:solidFill>
          <a:ln/>
        </p:spPr>
      </p:sp>
      <p:sp>
        <p:nvSpPr>
          <p:cNvPr id="29" name="Text 27"/>
          <p:cNvSpPr/>
          <p:nvPr/>
        </p:nvSpPr>
        <p:spPr>
          <a:xfrm>
            <a:off x="693329" y="6740379"/>
            <a:ext cx="838200" cy="71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200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3</a:t>
            </a:r>
            <a:endParaRPr lang="en-US" sz="1600" dirty="0"/>
          </a:p>
        </p:txBody>
      </p:sp>
      <p:sp>
        <p:nvSpPr>
          <p:cNvPr id="30" name="Text 28"/>
          <p:cNvSpPr/>
          <p:nvPr/>
        </p:nvSpPr>
        <p:spPr>
          <a:xfrm>
            <a:off x="1671186" y="6740379"/>
            <a:ext cx="3517900" cy="4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2400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For DESCRIPTIVE STYLE</a:t>
            </a:r>
            <a:endParaRPr lang="en-US" sz="1600" dirty="0"/>
          </a:p>
        </p:txBody>
      </p:sp>
      <p:sp>
        <p:nvSpPr>
          <p:cNvPr id="31" name="Shape 29"/>
          <p:cNvSpPr/>
          <p:nvPr/>
        </p:nvSpPr>
        <p:spPr>
          <a:xfrm>
            <a:off x="5191805" y="6809677"/>
            <a:ext cx="1346200" cy="355600"/>
          </a:xfrm>
          <a:custGeom>
            <a:avLst/>
            <a:gdLst/>
            <a:ahLst/>
            <a:cxnLst/>
            <a:rect l="l" t="t" r="r" b="b"/>
            <a:pathLst>
              <a:path w="1346200" h="355600">
                <a:moveTo>
                  <a:pt x="177800" y="0"/>
                </a:moveTo>
                <a:lnTo>
                  <a:pt x="1168400" y="0"/>
                </a:lnTo>
                <a:cubicBezTo>
                  <a:pt x="1266530" y="0"/>
                  <a:pt x="1346200" y="79670"/>
                  <a:pt x="1346200" y="177800"/>
                </a:cubicBezTo>
                <a:lnTo>
                  <a:pt x="1346200" y="177800"/>
                </a:lnTo>
                <a:cubicBezTo>
                  <a:pt x="1346200" y="275930"/>
                  <a:pt x="1266530" y="355600"/>
                  <a:pt x="1168400" y="355600"/>
                </a:cubicBezTo>
                <a:lnTo>
                  <a:pt x="177800" y="355600"/>
                </a:lnTo>
                <a:cubicBezTo>
                  <a:pt x="79670" y="355600"/>
                  <a:pt x="0" y="275930"/>
                  <a:pt x="0" y="177800"/>
                </a:cubicBezTo>
                <a:lnTo>
                  <a:pt x="0" y="177800"/>
                </a:lnTo>
                <a:cubicBezTo>
                  <a:pt x="0" y="79670"/>
                  <a:pt x="79670" y="0"/>
                  <a:pt x="177800" y="0"/>
                </a:cubicBezTo>
                <a:close/>
              </a:path>
            </a:pathLst>
          </a:custGeom>
          <a:solidFill>
            <a:srgbClr val="8E9EAB">
              <a:alpha val="20000"/>
            </a:srgbClr>
          </a:solidFill>
          <a:ln/>
        </p:spPr>
      </p:sp>
      <p:sp>
        <p:nvSpPr>
          <p:cNvPr id="32" name="Text 30"/>
          <p:cNvSpPr/>
          <p:nvPr/>
        </p:nvSpPr>
        <p:spPr>
          <a:xfrm>
            <a:off x="5191805" y="6809677"/>
            <a:ext cx="1435100" cy="355600"/>
          </a:xfrm>
          <a:prstGeom prst="rect">
            <a:avLst/>
          </a:prstGeom>
          <a:noFill/>
          <a:ln/>
        </p:spPr>
        <p:txBody>
          <a:bodyPr wrap="square" lIns="152400" tIns="50800" rIns="152400" bIns="50800" rtlCol="0" anchor="ctr"/>
          <a:lstStyle/>
          <a:p>
            <a:pPr>
              <a:lnSpc>
                <a:spcPct val="120000"/>
              </a:lnSpc>
            </a:pPr>
            <a:r>
              <a:rPr lang="en-US" sz="1400" b="1" dirty="0">
                <a:solidFill>
                  <a:srgbClr val="8E9EAB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Place Phrases</a:t>
            </a:r>
            <a:endParaRPr lang="en-US" sz="1600" dirty="0"/>
          </a:p>
        </p:txBody>
      </p:sp>
      <p:sp>
        <p:nvSpPr>
          <p:cNvPr id="33" name="Text 31"/>
          <p:cNvSpPr/>
          <p:nvPr/>
        </p:nvSpPr>
        <p:spPr>
          <a:xfrm>
            <a:off x="1671186" y="7266632"/>
            <a:ext cx="139700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2C3E50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After place or direction phrases to set a scene in writing.</a:t>
            </a:r>
            <a:endParaRPr lang="en-US" sz="1600" dirty="0"/>
          </a:p>
        </p:txBody>
      </p:sp>
      <p:sp>
        <p:nvSpPr>
          <p:cNvPr id="34" name="Shape 32"/>
          <p:cNvSpPr/>
          <p:nvPr/>
        </p:nvSpPr>
        <p:spPr>
          <a:xfrm>
            <a:off x="1671186" y="7672865"/>
            <a:ext cx="13868400" cy="965200"/>
          </a:xfrm>
          <a:custGeom>
            <a:avLst/>
            <a:gdLst/>
            <a:ahLst/>
            <a:cxnLst/>
            <a:rect l="l" t="t" r="r" b="b"/>
            <a:pathLst>
              <a:path w="13868400" h="965200">
                <a:moveTo>
                  <a:pt x="101597" y="0"/>
                </a:moveTo>
                <a:lnTo>
                  <a:pt x="13766803" y="0"/>
                </a:lnTo>
                <a:cubicBezTo>
                  <a:pt x="13822913" y="0"/>
                  <a:pt x="13868400" y="45487"/>
                  <a:pt x="13868400" y="101597"/>
                </a:cubicBezTo>
                <a:lnTo>
                  <a:pt x="13868400" y="863603"/>
                </a:lnTo>
                <a:cubicBezTo>
                  <a:pt x="13868400" y="919713"/>
                  <a:pt x="13822913" y="965200"/>
                  <a:pt x="13766803" y="965200"/>
                </a:cubicBezTo>
                <a:lnTo>
                  <a:pt x="101597" y="965200"/>
                </a:lnTo>
                <a:cubicBezTo>
                  <a:pt x="45487" y="965200"/>
                  <a:pt x="0" y="919713"/>
                  <a:pt x="0" y="863603"/>
                </a:cubicBezTo>
                <a:lnTo>
                  <a:pt x="0" y="101597"/>
                </a:lnTo>
                <a:cubicBezTo>
                  <a:pt x="0" y="45487"/>
                  <a:pt x="45487" y="0"/>
                  <a:pt x="101597" y="0"/>
                </a:cubicBezTo>
                <a:close/>
              </a:path>
            </a:pathLst>
          </a:custGeom>
          <a:solidFill>
            <a:srgbClr val="F8F7F2"/>
          </a:solidFill>
          <a:ln/>
        </p:spPr>
      </p:sp>
      <p:sp>
        <p:nvSpPr>
          <p:cNvPr id="35" name="Text 33"/>
          <p:cNvSpPr/>
          <p:nvPr/>
        </p:nvSpPr>
        <p:spPr>
          <a:xfrm>
            <a:off x="1823535" y="7825212"/>
            <a:ext cx="136652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8E9EAB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Formula:</a:t>
            </a:r>
            <a:pPr>
              <a:lnSpc>
                <a:spcPct val="130000"/>
              </a:lnSpc>
            </a:pPr>
            <a:r>
              <a:rPr lang="en-US" sz="1600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Place Phrase + Verb + Subject</a:t>
            </a:r>
            <a:endParaRPr lang="en-US" sz="1600" dirty="0"/>
          </a:p>
        </p:txBody>
      </p:sp>
      <p:sp>
        <p:nvSpPr>
          <p:cNvPr id="36" name="Text 34"/>
          <p:cNvSpPr/>
          <p:nvPr/>
        </p:nvSpPr>
        <p:spPr>
          <a:xfrm>
            <a:off x="1823535" y="8180632"/>
            <a:ext cx="136652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Example:</a:t>
            </a:r>
            <a:pPr>
              <a:lnSpc>
                <a:spcPct val="130000"/>
              </a:lnSpc>
            </a:pPr>
            <a:r>
              <a:rPr lang="en-US" sz="1600" b="1" dirty="0">
                <a:solidFill>
                  <a:srgbClr val="8E9EAB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On the hill sat</a:t>
            </a:r>
            <a:pPr>
              <a:lnSpc>
                <a:spcPct val="130000"/>
              </a:lnSpc>
            </a:pPr>
            <a:r>
              <a:rPr lang="en-US" sz="1600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an ancient castle.</a:t>
            </a:r>
            <a:endParaRPr lang="en-US" sz="1600" dirty="0"/>
          </a:p>
        </p:txBody>
      </p:sp>
    </p:spTree>
  </p:cSld>
  <p:clrMapOvr>
    <a:masterClrMapping/>
  </p:clrMapOvr>
  <p:transition>
    <p:fade/>
    <p:spd val="me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7946" y="507947"/>
            <a:ext cx="153416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spc="80" kern="0" dirty="0">
                <a:solidFill>
                  <a:srgbClr val="D4A373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RULE 1 • NEGATIVE EMPHASIS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507946" y="914180"/>
            <a:ext cx="15468600" cy="5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90000"/>
              </a:lnSpc>
            </a:pPr>
            <a:r>
              <a:rPr lang="en-US" sz="3600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The Golden Rule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507946" y="1625287"/>
            <a:ext cx="15240000" cy="1625600"/>
          </a:xfrm>
          <a:custGeom>
            <a:avLst/>
            <a:gdLst/>
            <a:ahLst/>
            <a:cxnLst/>
            <a:rect l="l" t="t" r="r" b="b"/>
            <a:pathLst>
              <a:path w="15240000" h="1625600">
                <a:moveTo>
                  <a:pt x="152400" y="0"/>
                </a:moveTo>
                <a:lnTo>
                  <a:pt x="15087600" y="0"/>
                </a:lnTo>
                <a:cubicBezTo>
                  <a:pt x="15171712" y="0"/>
                  <a:pt x="15240000" y="68288"/>
                  <a:pt x="15240000" y="152400"/>
                </a:cubicBezTo>
                <a:lnTo>
                  <a:pt x="15240000" y="1473200"/>
                </a:lnTo>
                <a:cubicBezTo>
                  <a:pt x="15240000" y="1557312"/>
                  <a:pt x="15171712" y="1625600"/>
                  <a:pt x="15087600" y="1625600"/>
                </a:cubicBezTo>
                <a:lnTo>
                  <a:pt x="152400" y="1625600"/>
                </a:lnTo>
                <a:cubicBezTo>
                  <a:pt x="68288" y="1625600"/>
                  <a:pt x="0" y="1557312"/>
                  <a:pt x="0" y="1473200"/>
                </a:cubicBezTo>
                <a:lnTo>
                  <a:pt x="0" y="152400"/>
                </a:lnTo>
                <a:cubicBezTo>
                  <a:pt x="0" y="68288"/>
                  <a:pt x="68288" y="0"/>
                  <a:pt x="152400" y="0"/>
                </a:cubicBezTo>
                <a:close/>
              </a:path>
            </a:pathLst>
          </a:custGeom>
          <a:solidFill>
            <a:srgbClr val="2C3E50"/>
          </a:solidFill>
          <a:ln/>
        </p:spPr>
      </p:sp>
      <p:sp>
        <p:nvSpPr>
          <p:cNvPr id="5" name="Text 3"/>
          <p:cNvSpPr/>
          <p:nvPr/>
        </p:nvSpPr>
        <p:spPr>
          <a:xfrm>
            <a:off x="685720" y="1879259"/>
            <a:ext cx="14884400" cy="4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10000"/>
              </a:lnSpc>
            </a:pPr>
            <a:r>
              <a:rPr lang="en-US" sz="2400" b="1" dirty="0">
                <a:solidFill>
                  <a:srgbClr val="F8F7F2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The Formula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3999899" y="2437929"/>
            <a:ext cx="2247900" cy="558800"/>
          </a:xfrm>
          <a:custGeom>
            <a:avLst/>
            <a:gdLst/>
            <a:ahLst/>
            <a:cxnLst/>
            <a:rect l="l" t="t" r="r" b="b"/>
            <a:pathLst>
              <a:path w="2247900" h="558800">
                <a:moveTo>
                  <a:pt x="101601" y="0"/>
                </a:moveTo>
                <a:lnTo>
                  <a:pt x="2146299" y="0"/>
                </a:lnTo>
                <a:cubicBezTo>
                  <a:pt x="2202412" y="0"/>
                  <a:pt x="2247900" y="45488"/>
                  <a:pt x="2247900" y="101601"/>
                </a:cubicBezTo>
                <a:lnTo>
                  <a:pt x="2247900" y="457199"/>
                </a:lnTo>
                <a:cubicBezTo>
                  <a:pt x="2247900" y="513312"/>
                  <a:pt x="2202412" y="558800"/>
                  <a:pt x="2146299" y="558800"/>
                </a:cubicBezTo>
                <a:lnTo>
                  <a:pt x="101601" y="558800"/>
                </a:lnTo>
                <a:cubicBezTo>
                  <a:pt x="45488" y="558800"/>
                  <a:pt x="0" y="513312"/>
                  <a:pt x="0" y="457199"/>
                </a:cubicBezTo>
                <a:lnTo>
                  <a:pt x="0" y="101601"/>
                </a:lnTo>
                <a:cubicBezTo>
                  <a:pt x="0" y="45526"/>
                  <a:pt x="45526" y="0"/>
                  <a:pt x="101601" y="0"/>
                </a:cubicBezTo>
                <a:close/>
              </a:path>
            </a:pathLst>
          </a:custGeom>
          <a:solidFill>
            <a:srgbClr val="D4A373"/>
          </a:solidFill>
          <a:ln/>
        </p:spPr>
      </p:sp>
      <p:sp>
        <p:nvSpPr>
          <p:cNvPr id="7" name="Text 5"/>
          <p:cNvSpPr/>
          <p:nvPr/>
        </p:nvSpPr>
        <p:spPr>
          <a:xfrm>
            <a:off x="3999899" y="2437929"/>
            <a:ext cx="2374900" cy="558800"/>
          </a:xfrm>
          <a:prstGeom prst="rect">
            <a:avLst/>
          </a:prstGeom>
          <a:noFill/>
          <a:ln/>
        </p:spPr>
        <p:txBody>
          <a:bodyPr wrap="square" lIns="203200" tIns="101600" rIns="203200" bIns="101600" rtlCol="0" anchor="ctr"/>
          <a:lstStyle/>
          <a:p>
            <a:pPr>
              <a:lnSpc>
                <a:spcPct val="120000"/>
              </a:lnSpc>
            </a:pPr>
            <a:r>
              <a:rPr lang="en-US" sz="200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Negative Adverb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6396392" y="2539464"/>
            <a:ext cx="2540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000" dirty="0">
                <a:solidFill>
                  <a:srgbClr val="F8F7F2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+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6675012" y="2437929"/>
            <a:ext cx="1955800" cy="558800"/>
          </a:xfrm>
          <a:custGeom>
            <a:avLst/>
            <a:gdLst/>
            <a:ahLst/>
            <a:cxnLst/>
            <a:rect l="l" t="t" r="r" b="b"/>
            <a:pathLst>
              <a:path w="1955800" h="558800">
                <a:moveTo>
                  <a:pt x="101601" y="0"/>
                </a:moveTo>
                <a:lnTo>
                  <a:pt x="1854199" y="0"/>
                </a:lnTo>
                <a:cubicBezTo>
                  <a:pt x="1910312" y="0"/>
                  <a:pt x="1955800" y="45488"/>
                  <a:pt x="1955800" y="101601"/>
                </a:cubicBezTo>
                <a:lnTo>
                  <a:pt x="1955800" y="457199"/>
                </a:lnTo>
                <a:cubicBezTo>
                  <a:pt x="1955800" y="513312"/>
                  <a:pt x="1910312" y="558800"/>
                  <a:pt x="1854199" y="558800"/>
                </a:cubicBezTo>
                <a:lnTo>
                  <a:pt x="101601" y="558800"/>
                </a:lnTo>
                <a:cubicBezTo>
                  <a:pt x="45488" y="558800"/>
                  <a:pt x="0" y="513312"/>
                  <a:pt x="0" y="457199"/>
                </a:cubicBezTo>
                <a:lnTo>
                  <a:pt x="0" y="101601"/>
                </a:lnTo>
                <a:cubicBezTo>
                  <a:pt x="0" y="45526"/>
                  <a:pt x="45526" y="0"/>
                  <a:pt x="101601" y="0"/>
                </a:cubicBezTo>
                <a:close/>
              </a:path>
            </a:pathLst>
          </a:custGeom>
          <a:solidFill>
            <a:srgbClr val="8E9EAB"/>
          </a:solidFill>
          <a:ln/>
        </p:spPr>
      </p:sp>
      <p:sp>
        <p:nvSpPr>
          <p:cNvPr id="10" name="Text 8"/>
          <p:cNvSpPr/>
          <p:nvPr/>
        </p:nvSpPr>
        <p:spPr>
          <a:xfrm>
            <a:off x="6675012" y="2437929"/>
            <a:ext cx="2082800" cy="558800"/>
          </a:xfrm>
          <a:prstGeom prst="rect">
            <a:avLst/>
          </a:prstGeom>
          <a:noFill/>
          <a:ln/>
        </p:spPr>
        <p:txBody>
          <a:bodyPr wrap="square" lIns="203200" tIns="101600" rIns="203200" bIns="101600" rtlCol="0" anchor="ctr"/>
          <a:lstStyle/>
          <a:p>
            <a:pPr>
              <a:lnSpc>
                <a:spcPct val="120000"/>
              </a:lnSpc>
            </a:pPr>
            <a:r>
              <a:rPr lang="en-US" sz="200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Auxiliary Verb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8784222" y="2539464"/>
            <a:ext cx="2540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000" dirty="0">
                <a:solidFill>
                  <a:srgbClr val="F8F7F2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+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9062842" y="2437929"/>
            <a:ext cx="1231900" cy="558800"/>
          </a:xfrm>
          <a:custGeom>
            <a:avLst/>
            <a:gdLst/>
            <a:ahLst/>
            <a:cxnLst/>
            <a:rect l="l" t="t" r="r" b="b"/>
            <a:pathLst>
              <a:path w="1231900" h="558800">
                <a:moveTo>
                  <a:pt x="101601" y="0"/>
                </a:moveTo>
                <a:lnTo>
                  <a:pt x="1130299" y="0"/>
                </a:lnTo>
                <a:cubicBezTo>
                  <a:pt x="1186412" y="0"/>
                  <a:pt x="1231900" y="45488"/>
                  <a:pt x="1231900" y="101601"/>
                </a:cubicBezTo>
                <a:lnTo>
                  <a:pt x="1231900" y="457199"/>
                </a:lnTo>
                <a:cubicBezTo>
                  <a:pt x="1231900" y="513312"/>
                  <a:pt x="1186412" y="558800"/>
                  <a:pt x="1130299" y="558800"/>
                </a:cubicBezTo>
                <a:lnTo>
                  <a:pt x="101601" y="558800"/>
                </a:lnTo>
                <a:cubicBezTo>
                  <a:pt x="45488" y="558800"/>
                  <a:pt x="0" y="513312"/>
                  <a:pt x="0" y="457199"/>
                </a:cubicBezTo>
                <a:lnTo>
                  <a:pt x="0" y="101601"/>
                </a:lnTo>
                <a:cubicBezTo>
                  <a:pt x="0" y="45526"/>
                  <a:pt x="45526" y="0"/>
                  <a:pt x="101601" y="0"/>
                </a:cubicBezTo>
                <a:close/>
              </a:path>
            </a:pathLst>
          </a:custGeom>
          <a:solidFill>
            <a:srgbClr val="D4A373"/>
          </a:solidFill>
          <a:ln/>
        </p:spPr>
      </p:sp>
      <p:sp>
        <p:nvSpPr>
          <p:cNvPr id="13" name="Text 11"/>
          <p:cNvSpPr/>
          <p:nvPr/>
        </p:nvSpPr>
        <p:spPr>
          <a:xfrm>
            <a:off x="9062842" y="2437929"/>
            <a:ext cx="1358900" cy="558800"/>
          </a:xfrm>
          <a:prstGeom prst="rect">
            <a:avLst/>
          </a:prstGeom>
          <a:noFill/>
          <a:ln/>
        </p:spPr>
        <p:txBody>
          <a:bodyPr wrap="square" lIns="203200" tIns="101600" rIns="203200" bIns="101600" rtlCol="0" anchor="ctr"/>
          <a:lstStyle/>
          <a:p>
            <a:pPr>
              <a:lnSpc>
                <a:spcPct val="120000"/>
              </a:lnSpc>
            </a:pPr>
            <a:r>
              <a:rPr lang="en-US" sz="200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Subject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10440852" y="2539464"/>
            <a:ext cx="2540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000" dirty="0">
                <a:solidFill>
                  <a:srgbClr val="F8F7F2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+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10719473" y="2437929"/>
            <a:ext cx="1536700" cy="558800"/>
          </a:xfrm>
          <a:custGeom>
            <a:avLst/>
            <a:gdLst/>
            <a:ahLst/>
            <a:cxnLst/>
            <a:rect l="l" t="t" r="r" b="b"/>
            <a:pathLst>
              <a:path w="1536700" h="558800">
                <a:moveTo>
                  <a:pt x="101601" y="0"/>
                </a:moveTo>
                <a:lnTo>
                  <a:pt x="1435099" y="0"/>
                </a:lnTo>
                <a:cubicBezTo>
                  <a:pt x="1491212" y="0"/>
                  <a:pt x="1536700" y="45488"/>
                  <a:pt x="1536700" y="101601"/>
                </a:cubicBezTo>
                <a:lnTo>
                  <a:pt x="1536700" y="457199"/>
                </a:lnTo>
                <a:cubicBezTo>
                  <a:pt x="1536700" y="513312"/>
                  <a:pt x="1491212" y="558800"/>
                  <a:pt x="1435099" y="558800"/>
                </a:cubicBezTo>
                <a:lnTo>
                  <a:pt x="101601" y="558800"/>
                </a:lnTo>
                <a:cubicBezTo>
                  <a:pt x="45488" y="558800"/>
                  <a:pt x="0" y="513312"/>
                  <a:pt x="0" y="457199"/>
                </a:cubicBezTo>
                <a:lnTo>
                  <a:pt x="0" y="101601"/>
                </a:lnTo>
                <a:cubicBezTo>
                  <a:pt x="0" y="45526"/>
                  <a:pt x="45526" y="0"/>
                  <a:pt x="101601" y="0"/>
                </a:cubicBezTo>
                <a:close/>
              </a:path>
            </a:pathLst>
          </a:custGeom>
          <a:solidFill>
            <a:srgbClr val="8E9EAB"/>
          </a:solidFill>
          <a:ln/>
        </p:spPr>
      </p:sp>
      <p:sp>
        <p:nvSpPr>
          <p:cNvPr id="16" name="Text 14"/>
          <p:cNvSpPr/>
          <p:nvPr/>
        </p:nvSpPr>
        <p:spPr>
          <a:xfrm>
            <a:off x="10719473" y="2437929"/>
            <a:ext cx="1663700" cy="558800"/>
          </a:xfrm>
          <a:prstGeom prst="rect">
            <a:avLst/>
          </a:prstGeom>
          <a:noFill/>
          <a:ln/>
        </p:spPr>
        <p:txBody>
          <a:bodyPr wrap="square" lIns="203200" tIns="101600" rIns="203200" bIns="101600" rtlCol="0" anchor="ctr"/>
          <a:lstStyle/>
          <a:p>
            <a:pPr>
              <a:lnSpc>
                <a:spcPct val="120000"/>
              </a:lnSpc>
            </a:pPr>
            <a:r>
              <a:rPr lang="en-US" sz="200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Main Verb</a:t>
            </a:r>
            <a:endParaRPr lang="en-US" sz="1600" dirty="0"/>
          </a:p>
        </p:txBody>
      </p:sp>
      <p:sp>
        <p:nvSpPr>
          <p:cNvPr id="17" name="Shape 15"/>
          <p:cNvSpPr/>
          <p:nvPr/>
        </p:nvSpPr>
        <p:spPr>
          <a:xfrm>
            <a:off x="507946" y="3453643"/>
            <a:ext cx="7467600" cy="2032000"/>
          </a:xfrm>
          <a:custGeom>
            <a:avLst/>
            <a:gdLst/>
            <a:ahLst/>
            <a:cxnLst/>
            <a:rect l="l" t="t" r="r" b="b"/>
            <a:pathLst>
              <a:path w="7467600" h="2032000">
                <a:moveTo>
                  <a:pt x="152400" y="0"/>
                </a:moveTo>
                <a:lnTo>
                  <a:pt x="7315200" y="0"/>
                </a:lnTo>
                <a:cubicBezTo>
                  <a:pt x="7399312" y="0"/>
                  <a:pt x="7467600" y="68288"/>
                  <a:pt x="7467600" y="152400"/>
                </a:cubicBezTo>
                <a:lnTo>
                  <a:pt x="7467600" y="1879600"/>
                </a:lnTo>
                <a:cubicBezTo>
                  <a:pt x="7467600" y="1963712"/>
                  <a:pt x="7399312" y="2032000"/>
                  <a:pt x="7315200" y="2032000"/>
                </a:cubicBezTo>
                <a:lnTo>
                  <a:pt x="152400" y="2032000"/>
                </a:lnTo>
                <a:cubicBezTo>
                  <a:pt x="68288" y="2032000"/>
                  <a:pt x="0" y="1963712"/>
                  <a:pt x="0" y="1879600"/>
                </a:cubicBezTo>
                <a:lnTo>
                  <a:pt x="0" y="152400"/>
                </a:lnTo>
                <a:cubicBezTo>
                  <a:pt x="0" y="68288"/>
                  <a:pt x="68288" y="0"/>
                  <a:pt x="152400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sx="100000" sy="100000" kx="0" ky="0" algn="bl" rotWithShape="0" blurRad="76200" dist="50800" dir="5400000">
              <a:srgbClr val="000000">
                <a:alpha val="10196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793670" y="3758341"/>
            <a:ext cx="254000" cy="254000"/>
          </a:xfrm>
          <a:custGeom>
            <a:avLst/>
            <a:gdLst/>
            <a:ahLst/>
            <a:cxnLst/>
            <a:rect l="l" t="t" r="r" b="b"/>
            <a:pathLst>
              <a:path w="254000" h="254000">
                <a:moveTo>
                  <a:pt x="249337" y="138212"/>
                </a:moveTo>
                <a:cubicBezTo>
                  <a:pt x="255538" y="132011"/>
                  <a:pt x="255538" y="121940"/>
                  <a:pt x="249337" y="115739"/>
                </a:cubicBezTo>
                <a:lnTo>
                  <a:pt x="169962" y="36364"/>
                </a:lnTo>
                <a:cubicBezTo>
                  <a:pt x="163761" y="30163"/>
                  <a:pt x="153690" y="30163"/>
                  <a:pt x="147489" y="36364"/>
                </a:cubicBezTo>
                <a:cubicBezTo>
                  <a:pt x="141288" y="42565"/>
                  <a:pt x="141288" y="52636"/>
                  <a:pt x="147489" y="58837"/>
                </a:cubicBezTo>
                <a:lnTo>
                  <a:pt x="199777" y="111125"/>
                </a:lnTo>
                <a:lnTo>
                  <a:pt x="15875" y="111125"/>
                </a:lnTo>
                <a:cubicBezTo>
                  <a:pt x="7094" y="111125"/>
                  <a:pt x="0" y="118219"/>
                  <a:pt x="0" y="127000"/>
                </a:cubicBezTo>
                <a:cubicBezTo>
                  <a:pt x="0" y="135781"/>
                  <a:pt x="7094" y="142875"/>
                  <a:pt x="15875" y="142875"/>
                </a:cubicBezTo>
                <a:lnTo>
                  <a:pt x="199777" y="142875"/>
                </a:lnTo>
                <a:lnTo>
                  <a:pt x="147489" y="195163"/>
                </a:lnTo>
                <a:cubicBezTo>
                  <a:pt x="141287" y="201364"/>
                  <a:pt x="141287" y="211435"/>
                  <a:pt x="147489" y="217636"/>
                </a:cubicBezTo>
                <a:cubicBezTo>
                  <a:pt x="153690" y="223838"/>
                  <a:pt x="163761" y="223838"/>
                  <a:pt x="169962" y="217636"/>
                </a:cubicBezTo>
                <a:lnTo>
                  <a:pt x="249337" y="138261"/>
                </a:lnTo>
                <a:close/>
              </a:path>
            </a:pathLst>
          </a:custGeom>
          <a:solidFill>
            <a:srgbClr val="8E9EAB"/>
          </a:solidFill>
          <a:ln/>
        </p:spPr>
      </p:sp>
      <p:sp>
        <p:nvSpPr>
          <p:cNvPr id="19" name="Text 17"/>
          <p:cNvSpPr/>
          <p:nvPr/>
        </p:nvSpPr>
        <p:spPr>
          <a:xfrm>
            <a:off x="1079420" y="3707616"/>
            <a:ext cx="67691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000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Normal Order</a:t>
            </a:r>
            <a:endParaRPr lang="en-US" sz="1600" dirty="0"/>
          </a:p>
        </p:txBody>
      </p:sp>
      <p:sp>
        <p:nvSpPr>
          <p:cNvPr id="20" name="Shape 18"/>
          <p:cNvSpPr/>
          <p:nvPr/>
        </p:nvSpPr>
        <p:spPr>
          <a:xfrm>
            <a:off x="761920" y="4266285"/>
            <a:ext cx="6959600" cy="914400"/>
          </a:xfrm>
          <a:custGeom>
            <a:avLst/>
            <a:gdLst/>
            <a:ahLst/>
            <a:cxnLst/>
            <a:rect l="l" t="t" r="r" b="b"/>
            <a:pathLst>
              <a:path w="6959600" h="914400">
                <a:moveTo>
                  <a:pt x="101599" y="0"/>
                </a:moveTo>
                <a:lnTo>
                  <a:pt x="6858001" y="0"/>
                </a:lnTo>
                <a:cubicBezTo>
                  <a:pt x="6914113" y="0"/>
                  <a:pt x="6959600" y="45487"/>
                  <a:pt x="6959600" y="101599"/>
                </a:cubicBezTo>
                <a:lnTo>
                  <a:pt x="6959600" y="812801"/>
                </a:lnTo>
                <a:cubicBezTo>
                  <a:pt x="6959600" y="868913"/>
                  <a:pt x="6914113" y="914400"/>
                  <a:pt x="6858001" y="914400"/>
                </a:cubicBezTo>
                <a:lnTo>
                  <a:pt x="101599" y="914400"/>
                </a:lnTo>
                <a:cubicBezTo>
                  <a:pt x="45487" y="914400"/>
                  <a:pt x="0" y="868913"/>
                  <a:pt x="0" y="812801"/>
                </a:cubicBezTo>
                <a:lnTo>
                  <a:pt x="0" y="101599"/>
                </a:lnTo>
                <a:cubicBezTo>
                  <a:pt x="0" y="45525"/>
                  <a:pt x="45525" y="0"/>
                  <a:pt x="101599" y="0"/>
                </a:cubicBezTo>
                <a:close/>
              </a:path>
            </a:pathLst>
          </a:custGeom>
          <a:solidFill>
            <a:srgbClr val="F8F7F2"/>
          </a:solidFill>
          <a:ln/>
        </p:spPr>
      </p:sp>
      <p:sp>
        <p:nvSpPr>
          <p:cNvPr id="21" name="Text 19"/>
          <p:cNvSpPr/>
          <p:nvPr/>
        </p:nvSpPr>
        <p:spPr>
          <a:xfrm>
            <a:off x="1015893" y="4520261"/>
            <a:ext cx="6578600" cy="4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2000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I have </a:t>
            </a:r>
            <a:pPr>
              <a:lnSpc>
                <a:spcPct val="140000"/>
              </a:lnSpc>
            </a:pPr>
            <a:r>
              <a:rPr lang="en-US" sz="2000" b="1" dirty="0">
                <a:solidFill>
                  <a:srgbClr val="8E9EAB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never</a:t>
            </a:r>
            <a:pPr>
              <a:lnSpc>
                <a:spcPct val="140000"/>
              </a:lnSpc>
            </a:pPr>
            <a:r>
              <a:rPr lang="en-US" sz="2000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seen this before.</a:t>
            </a:r>
            <a:endParaRPr lang="en-US" sz="1600" dirty="0"/>
          </a:p>
        </p:txBody>
      </p:sp>
      <p:sp>
        <p:nvSpPr>
          <p:cNvPr id="22" name="Shape 20"/>
          <p:cNvSpPr/>
          <p:nvPr/>
        </p:nvSpPr>
        <p:spPr>
          <a:xfrm>
            <a:off x="8291814" y="3465074"/>
            <a:ext cx="7439661" cy="2004061"/>
          </a:xfrm>
          <a:custGeom>
            <a:avLst/>
            <a:gdLst/>
            <a:ahLst/>
            <a:cxnLst/>
            <a:rect l="l" t="t" r="r" b="b"/>
            <a:pathLst>
              <a:path w="7439661" h="2004061">
                <a:moveTo>
                  <a:pt x="152409" y="0"/>
                </a:moveTo>
                <a:lnTo>
                  <a:pt x="7287252" y="0"/>
                </a:lnTo>
                <a:cubicBezTo>
                  <a:pt x="7371369" y="0"/>
                  <a:pt x="7439661" y="68292"/>
                  <a:pt x="7439661" y="152409"/>
                </a:cubicBezTo>
                <a:lnTo>
                  <a:pt x="7439661" y="1851652"/>
                </a:lnTo>
                <a:cubicBezTo>
                  <a:pt x="7439661" y="1935769"/>
                  <a:pt x="7371369" y="2004061"/>
                  <a:pt x="7287252" y="2004061"/>
                </a:cubicBezTo>
                <a:lnTo>
                  <a:pt x="152409" y="2004061"/>
                </a:lnTo>
                <a:cubicBezTo>
                  <a:pt x="68292" y="2004061"/>
                  <a:pt x="0" y="1935769"/>
                  <a:pt x="0" y="1851652"/>
                </a:cubicBezTo>
                <a:lnTo>
                  <a:pt x="0" y="152409"/>
                </a:lnTo>
                <a:cubicBezTo>
                  <a:pt x="0" y="68292"/>
                  <a:pt x="68292" y="0"/>
                  <a:pt x="152409" y="0"/>
                </a:cubicBezTo>
                <a:close/>
              </a:path>
            </a:pathLst>
          </a:custGeom>
          <a:solidFill>
            <a:srgbClr val="FFFFFF"/>
          </a:solidFill>
          <a:ln w="22861">
            <a:solidFill>
              <a:srgbClr val="D4A373"/>
            </a:solidFill>
            <a:prstDash val="solid"/>
          </a:ln>
          <a:effectLst>
            <a:outerShdw sx="100000" sy="100000" kx="0" ky="0" algn="bl" rotWithShape="0" blurRad="76200" dist="50800" dir="5400000">
              <a:srgbClr val="000000">
                <a:alpha val="10196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8573093" y="3781202"/>
            <a:ext cx="285750" cy="254000"/>
          </a:xfrm>
          <a:custGeom>
            <a:avLst/>
            <a:gdLst/>
            <a:ahLst/>
            <a:cxnLst/>
            <a:rect l="l" t="t" r="r" b="b"/>
            <a:pathLst>
              <a:path w="285750" h="254000">
                <a:moveTo>
                  <a:pt x="153541" y="-9376"/>
                </a:moveTo>
                <a:cubicBezTo>
                  <a:pt x="151507" y="-13345"/>
                  <a:pt x="147389" y="-15875"/>
                  <a:pt x="142925" y="-15875"/>
                </a:cubicBezTo>
                <a:cubicBezTo>
                  <a:pt x="138460" y="-15875"/>
                  <a:pt x="134342" y="-13345"/>
                  <a:pt x="132308" y="-9376"/>
                </a:cubicBezTo>
                <a:lnTo>
                  <a:pt x="95796" y="62161"/>
                </a:lnTo>
                <a:lnTo>
                  <a:pt x="16470" y="74761"/>
                </a:lnTo>
                <a:cubicBezTo>
                  <a:pt x="12055" y="75456"/>
                  <a:pt x="8384" y="78581"/>
                  <a:pt x="6995" y="82848"/>
                </a:cubicBezTo>
                <a:cubicBezTo>
                  <a:pt x="5606" y="87114"/>
                  <a:pt x="6747" y="91777"/>
                  <a:pt x="9872" y="94952"/>
                </a:cubicBezTo>
                <a:lnTo>
                  <a:pt x="66625" y="151755"/>
                </a:lnTo>
                <a:lnTo>
                  <a:pt x="54124" y="231080"/>
                </a:lnTo>
                <a:cubicBezTo>
                  <a:pt x="53429" y="235496"/>
                  <a:pt x="55265" y="239961"/>
                  <a:pt x="58886" y="242590"/>
                </a:cubicBezTo>
                <a:cubicBezTo>
                  <a:pt x="62508" y="245219"/>
                  <a:pt x="67270" y="245616"/>
                  <a:pt x="71289" y="243582"/>
                </a:cubicBezTo>
                <a:lnTo>
                  <a:pt x="142925" y="207169"/>
                </a:lnTo>
                <a:lnTo>
                  <a:pt x="214511" y="243582"/>
                </a:lnTo>
                <a:cubicBezTo>
                  <a:pt x="218480" y="245616"/>
                  <a:pt x="223292" y="245219"/>
                  <a:pt x="226913" y="242590"/>
                </a:cubicBezTo>
                <a:cubicBezTo>
                  <a:pt x="230535" y="239961"/>
                  <a:pt x="232370" y="235545"/>
                  <a:pt x="231676" y="231080"/>
                </a:cubicBezTo>
                <a:lnTo>
                  <a:pt x="219125" y="151755"/>
                </a:lnTo>
                <a:lnTo>
                  <a:pt x="275878" y="94952"/>
                </a:lnTo>
                <a:cubicBezTo>
                  <a:pt x="279053" y="91777"/>
                  <a:pt x="280144" y="87114"/>
                  <a:pt x="278755" y="82848"/>
                </a:cubicBezTo>
                <a:cubicBezTo>
                  <a:pt x="277366" y="78581"/>
                  <a:pt x="273745" y="75456"/>
                  <a:pt x="269280" y="74761"/>
                </a:cubicBezTo>
                <a:lnTo>
                  <a:pt x="190004" y="62161"/>
                </a:lnTo>
                <a:lnTo>
                  <a:pt x="153541" y="-9376"/>
                </a:lnTo>
                <a:close/>
              </a:path>
            </a:pathLst>
          </a:custGeom>
          <a:solidFill>
            <a:srgbClr val="D4A373"/>
          </a:solidFill>
          <a:ln/>
        </p:spPr>
      </p:sp>
      <p:sp>
        <p:nvSpPr>
          <p:cNvPr id="24" name="Text 22"/>
          <p:cNvSpPr/>
          <p:nvPr/>
        </p:nvSpPr>
        <p:spPr>
          <a:xfrm>
            <a:off x="8874718" y="3730479"/>
            <a:ext cx="67183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000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Inverted Order</a:t>
            </a:r>
            <a:endParaRPr lang="en-US" sz="1600" dirty="0"/>
          </a:p>
        </p:txBody>
      </p:sp>
      <p:sp>
        <p:nvSpPr>
          <p:cNvPr id="25" name="Shape 23"/>
          <p:cNvSpPr/>
          <p:nvPr/>
        </p:nvSpPr>
        <p:spPr>
          <a:xfrm>
            <a:off x="8557218" y="4289146"/>
            <a:ext cx="6908800" cy="914400"/>
          </a:xfrm>
          <a:custGeom>
            <a:avLst/>
            <a:gdLst/>
            <a:ahLst/>
            <a:cxnLst/>
            <a:rect l="l" t="t" r="r" b="b"/>
            <a:pathLst>
              <a:path w="6908800" h="914400">
                <a:moveTo>
                  <a:pt x="101599" y="0"/>
                </a:moveTo>
                <a:lnTo>
                  <a:pt x="6807201" y="0"/>
                </a:lnTo>
                <a:cubicBezTo>
                  <a:pt x="6863313" y="0"/>
                  <a:pt x="6908800" y="45487"/>
                  <a:pt x="6908800" y="101599"/>
                </a:cubicBezTo>
                <a:lnTo>
                  <a:pt x="6908800" y="812801"/>
                </a:lnTo>
                <a:cubicBezTo>
                  <a:pt x="6908800" y="868913"/>
                  <a:pt x="6863313" y="914400"/>
                  <a:pt x="6807201" y="914400"/>
                </a:cubicBezTo>
                <a:lnTo>
                  <a:pt x="101599" y="914400"/>
                </a:lnTo>
                <a:cubicBezTo>
                  <a:pt x="45487" y="914400"/>
                  <a:pt x="0" y="868913"/>
                  <a:pt x="0" y="812801"/>
                </a:cubicBezTo>
                <a:lnTo>
                  <a:pt x="0" y="101599"/>
                </a:lnTo>
                <a:cubicBezTo>
                  <a:pt x="0" y="45525"/>
                  <a:pt x="45525" y="0"/>
                  <a:pt x="101599" y="0"/>
                </a:cubicBezTo>
                <a:close/>
              </a:path>
            </a:pathLst>
          </a:custGeom>
          <a:solidFill>
            <a:srgbClr val="D4A373">
              <a:alpha val="10196"/>
            </a:srgbClr>
          </a:solidFill>
          <a:ln/>
        </p:spPr>
      </p:sp>
      <p:sp>
        <p:nvSpPr>
          <p:cNvPr id="26" name="Text 24"/>
          <p:cNvSpPr/>
          <p:nvPr/>
        </p:nvSpPr>
        <p:spPr>
          <a:xfrm>
            <a:off x="8811191" y="4543121"/>
            <a:ext cx="6527800" cy="4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2000" b="1" dirty="0">
                <a:solidFill>
                  <a:srgbClr val="D4A373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Never</a:t>
            </a:r>
            <a:pPr>
              <a:lnSpc>
                <a:spcPct val="140000"/>
              </a:lnSpc>
            </a:pPr>
            <a:r>
              <a:rPr lang="en-US" sz="2000" b="1" dirty="0">
                <a:solidFill>
                  <a:srgbClr val="8E9EAB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have</a:t>
            </a:r>
            <a:pPr>
              <a:lnSpc>
                <a:spcPct val="140000"/>
              </a:lnSpc>
            </a:pPr>
            <a:r>
              <a:rPr lang="en-US" sz="2000" b="1" dirty="0">
                <a:solidFill>
                  <a:srgbClr val="D4A373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I</a:t>
            </a:r>
            <a:pPr>
              <a:lnSpc>
                <a:spcPct val="140000"/>
              </a:lnSpc>
            </a:pPr>
            <a:r>
              <a:rPr lang="en-US" sz="2000" b="1" dirty="0">
                <a:solidFill>
                  <a:srgbClr val="8E9EAB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seen</a:t>
            </a:r>
            <a:pPr>
              <a:lnSpc>
                <a:spcPct val="140000"/>
              </a:lnSpc>
            </a:pPr>
            <a:r>
              <a:rPr lang="en-US" sz="2000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this before.</a:t>
            </a:r>
            <a:endParaRPr lang="en-US" sz="1600" dirty="0"/>
          </a:p>
        </p:txBody>
      </p:sp>
      <p:sp>
        <p:nvSpPr>
          <p:cNvPr id="27" name="Shape 25"/>
          <p:cNvSpPr/>
          <p:nvPr/>
        </p:nvSpPr>
        <p:spPr>
          <a:xfrm>
            <a:off x="507946" y="5689752"/>
            <a:ext cx="15240000" cy="2032000"/>
          </a:xfrm>
          <a:custGeom>
            <a:avLst/>
            <a:gdLst/>
            <a:ahLst/>
            <a:cxnLst/>
            <a:rect l="l" t="t" r="r" b="b"/>
            <a:pathLst>
              <a:path w="15240000" h="2032000">
                <a:moveTo>
                  <a:pt x="152400" y="0"/>
                </a:moveTo>
                <a:lnTo>
                  <a:pt x="15087600" y="0"/>
                </a:lnTo>
                <a:cubicBezTo>
                  <a:pt x="15171712" y="0"/>
                  <a:pt x="15240000" y="68288"/>
                  <a:pt x="15240000" y="152400"/>
                </a:cubicBezTo>
                <a:lnTo>
                  <a:pt x="15240000" y="1879600"/>
                </a:lnTo>
                <a:cubicBezTo>
                  <a:pt x="15240000" y="1963712"/>
                  <a:pt x="15171712" y="2032000"/>
                  <a:pt x="15087600" y="2032000"/>
                </a:cubicBezTo>
                <a:lnTo>
                  <a:pt x="152400" y="2032000"/>
                </a:lnTo>
                <a:cubicBezTo>
                  <a:pt x="68288" y="2032000"/>
                  <a:pt x="0" y="1963712"/>
                  <a:pt x="0" y="1879600"/>
                </a:cubicBezTo>
                <a:lnTo>
                  <a:pt x="0" y="152400"/>
                </a:lnTo>
                <a:cubicBezTo>
                  <a:pt x="0" y="68288"/>
                  <a:pt x="68288" y="0"/>
                  <a:pt x="152400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sx="100000" sy="100000" kx="0" ky="0" algn="bl" rotWithShape="0" blurRad="76200" dist="50800" dir="5400000">
              <a:srgbClr val="000000">
                <a:alpha val="10196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761920" y="5943724"/>
            <a:ext cx="148463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800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Sentence Breakdown</a:t>
            </a:r>
            <a:endParaRPr lang="en-US" sz="1600" dirty="0"/>
          </a:p>
        </p:txBody>
      </p:sp>
      <p:sp>
        <p:nvSpPr>
          <p:cNvPr id="29" name="Shape 27"/>
          <p:cNvSpPr/>
          <p:nvPr/>
        </p:nvSpPr>
        <p:spPr>
          <a:xfrm>
            <a:off x="761920" y="6451671"/>
            <a:ext cx="3530600" cy="660400"/>
          </a:xfrm>
          <a:custGeom>
            <a:avLst/>
            <a:gdLst/>
            <a:ahLst/>
            <a:cxnLst/>
            <a:rect l="l" t="t" r="r" b="b"/>
            <a:pathLst>
              <a:path w="3530600" h="660400">
                <a:moveTo>
                  <a:pt x="101603" y="0"/>
                </a:moveTo>
                <a:lnTo>
                  <a:pt x="3428997" y="0"/>
                </a:lnTo>
                <a:cubicBezTo>
                  <a:pt x="3485111" y="0"/>
                  <a:pt x="3530600" y="45489"/>
                  <a:pt x="3530600" y="101603"/>
                </a:cubicBezTo>
                <a:lnTo>
                  <a:pt x="3530600" y="558797"/>
                </a:lnTo>
                <a:cubicBezTo>
                  <a:pt x="3530600" y="614911"/>
                  <a:pt x="3485111" y="660400"/>
                  <a:pt x="3428997" y="660400"/>
                </a:cubicBezTo>
                <a:lnTo>
                  <a:pt x="101603" y="660400"/>
                </a:lnTo>
                <a:cubicBezTo>
                  <a:pt x="45527" y="660400"/>
                  <a:pt x="0" y="614873"/>
                  <a:pt x="0" y="558797"/>
                </a:cubicBezTo>
                <a:lnTo>
                  <a:pt x="0" y="101603"/>
                </a:lnTo>
                <a:cubicBezTo>
                  <a:pt x="0" y="45527"/>
                  <a:pt x="45527" y="0"/>
                  <a:pt x="101603" y="0"/>
                </a:cubicBezTo>
                <a:close/>
              </a:path>
            </a:pathLst>
          </a:custGeom>
          <a:solidFill>
            <a:srgbClr val="D4A373"/>
          </a:solidFill>
          <a:ln/>
        </p:spPr>
      </p:sp>
      <p:sp>
        <p:nvSpPr>
          <p:cNvPr id="30" name="Text 28"/>
          <p:cNvSpPr/>
          <p:nvPr/>
        </p:nvSpPr>
        <p:spPr>
          <a:xfrm>
            <a:off x="704770" y="6451671"/>
            <a:ext cx="3644900" cy="660400"/>
          </a:xfrm>
          <a:prstGeom prst="rect">
            <a:avLst/>
          </a:prstGeom>
          <a:noFill/>
          <a:ln/>
        </p:spPr>
        <p:txBody>
          <a:bodyPr wrap="square" lIns="203200" tIns="152400" rIns="203200" bIns="152400" rtlCol="0" anchor="ctr"/>
          <a:lstStyle/>
          <a:p>
            <a:pPr algn="ctr">
              <a:lnSpc>
                <a:spcPct val="130000"/>
              </a:lnSpc>
            </a:pPr>
            <a:r>
              <a:rPr lang="en-US" sz="180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Never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717470" y="7213501"/>
            <a:ext cx="3619500" cy="2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400" dirty="0">
                <a:solidFill>
                  <a:srgbClr val="2C3E50">
                    <a:alpha val="7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Negative Adverb</a:t>
            </a:r>
            <a:endParaRPr lang="en-US" sz="1600" dirty="0"/>
          </a:p>
        </p:txBody>
      </p:sp>
      <p:sp>
        <p:nvSpPr>
          <p:cNvPr id="32" name="Shape 30"/>
          <p:cNvSpPr/>
          <p:nvPr/>
        </p:nvSpPr>
        <p:spPr>
          <a:xfrm>
            <a:off x="4495700" y="6451671"/>
            <a:ext cx="3530600" cy="660400"/>
          </a:xfrm>
          <a:custGeom>
            <a:avLst/>
            <a:gdLst/>
            <a:ahLst/>
            <a:cxnLst/>
            <a:rect l="l" t="t" r="r" b="b"/>
            <a:pathLst>
              <a:path w="3530600" h="660400">
                <a:moveTo>
                  <a:pt x="101603" y="0"/>
                </a:moveTo>
                <a:lnTo>
                  <a:pt x="3428997" y="0"/>
                </a:lnTo>
                <a:cubicBezTo>
                  <a:pt x="3485111" y="0"/>
                  <a:pt x="3530600" y="45489"/>
                  <a:pt x="3530600" y="101603"/>
                </a:cubicBezTo>
                <a:lnTo>
                  <a:pt x="3530600" y="558797"/>
                </a:lnTo>
                <a:cubicBezTo>
                  <a:pt x="3530600" y="614911"/>
                  <a:pt x="3485111" y="660400"/>
                  <a:pt x="3428997" y="660400"/>
                </a:cubicBezTo>
                <a:lnTo>
                  <a:pt x="101603" y="660400"/>
                </a:lnTo>
                <a:cubicBezTo>
                  <a:pt x="45527" y="660400"/>
                  <a:pt x="0" y="614873"/>
                  <a:pt x="0" y="558797"/>
                </a:cubicBezTo>
                <a:lnTo>
                  <a:pt x="0" y="101603"/>
                </a:lnTo>
                <a:cubicBezTo>
                  <a:pt x="0" y="45527"/>
                  <a:pt x="45527" y="0"/>
                  <a:pt x="101603" y="0"/>
                </a:cubicBezTo>
                <a:close/>
              </a:path>
            </a:pathLst>
          </a:custGeom>
          <a:solidFill>
            <a:srgbClr val="8E9EAB"/>
          </a:solidFill>
          <a:ln/>
        </p:spPr>
      </p:sp>
      <p:sp>
        <p:nvSpPr>
          <p:cNvPr id="33" name="Text 31"/>
          <p:cNvSpPr/>
          <p:nvPr/>
        </p:nvSpPr>
        <p:spPr>
          <a:xfrm>
            <a:off x="4438550" y="6451671"/>
            <a:ext cx="3644900" cy="660400"/>
          </a:xfrm>
          <a:prstGeom prst="rect">
            <a:avLst/>
          </a:prstGeom>
          <a:noFill/>
          <a:ln/>
        </p:spPr>
        <p:txBody>
          <a:bodyPr wrap="square" lIns="203200" tIns="152400" rIns="203200" bIns="152400" rtlCol="0" anchor="ctr"/>
          <a:lstStyle/>
          <a:p>
            <a:pPr algn="ctr">
              <a:lnSpc>
                <a:spcPct val="130000"/>
              </a:lnSpc>
            </a:pPr>
            <a:r>
              <a:rPr lang="en-US" sz="180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have</a:t>
            </a:r>
            <a:endParaRPr lang="en-US" sz="1600" dirty="0"/>
          </a:p>
        </p:txBody>
      </p:sp>
      <p:sp>
        <p:nvSpPr>
          <p:cNvPr id="34" name="Text 32"/>
          <p:cNvSpPr/>
          <p:nvPr/>
        </p:nvSpPr>
        <p:spPr>
          <a:xfrm>
            <a:off x="4451250" y="7213501"/>
            <a:ext cx="3619500" cy="2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400" dirty="0">
                <a:solidFill>
                  <a:srgbClr val="2C3E50">
                    <a:alpha val="7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Auxiliary Verb</a:t>
            </a:r>
            <a:endParaRPr lang="en-US" sz="1600" dirty="0"/>
          </a:p>
        </p:txBody>
      </p:sp>
      <p:sp>
        <p:nvSpPr>
          <p:cNvPr id="35" name="Shape 33"/>
          <p:cNvSpPr/>
          <p:nvPr/>
        </p:nvSpPr>
        <p:spPr>
          <a:xfrm>
            <a:off x="8229571" y="6451671"/>
            <a:ext cx="3530600" cy="660400"/>
          </a:xfrm>
          <a:custGeom>
            <a:avLst/>
            <a:gdLst/>
            <a:ahLst/>
            <a:cxnLst/>
            <a:rect l="l" t="t" r="r" b="b"/>
            <a:pathLst>
              <a:path w="3530600" h="660400">
                <a:moveTo>
                  <a:pt x="101603" y="0"/>
                </a:moveTo>
                <a:lnTo>
                  <a:pt x="3428997" y="0"/>
                </a:lnTo>
                <a:cubicBezTo>
                  <a:pt x="3485111" y="0"/>
                  <a:pt x="3530600" y="45489"/>
                  <a:pt x="3530600" y="101603"/>
                </a:cubicBezTo>
                <a:lnTo>
                  <a:pt x="3530600" y="558797"/>
                </a:lnTo>
                <a:cubicBezTo>
                  <a:pt x="3530600" y="614911"/>
                  <a:pt x="3485111" y="660400"/>
                  <a:pt x="3428997" y="660400"/>
                </a:cubicBezTo>
                <a:lnTo>
                  <a:pt x="101603" y="660400"/>
                </a:lnTo>
                <a:cubicBezTo>
                  <a:pt x="45527" y="660400"/>
                  <a:pt x="0" y="614873"/>
                  <a:pt x="0" y="558797"/>
                </a:cubicBezTo>
                <a:lnTo>
                  <a:pt x="0" y="101603"/>
                </a:lnTo>
                <a:cubicBezTo>
                  <a:pt x="0" y="45527"/>
                  <a:pt x="45527" y="0"/>
                  <a:pt x="101603" y="0"/>
                </a:cubicBezTo>
                <a:close/>
              </a:path>
            </a:pathLst>
          </a:custGeom>
          <a:solidFill>
            <a:srgbClr val="D4A373"/>
          </a:solidFill>
          <a:ln/>
        </p:spPr>
      </p:sp>
      <p:sp>
        <p:nvSpPr>
          <p:cNvPr id="36" name="Text 34"/>
          <p:cNvSpPr/>
          <p:nvPr/>
        </p:nvSpPr>
        <p:spPr>
          <a:xfrm>
            <a:off x="8172421" y="6451671"/>
            <a:ext cx="3644900" cy="660400"/>
          </a:xfrm>
          <a:prstGeom prst="rect">
            <a:avLst/>
          </a:prstGeom>
          <a:noFill/>
          <a:ln/>
        </p:spPr>
        <p:txBody>
          <a:bodyPr wrap="square" lIns="203200" tIns="152400" rIns="203200" bIns="152400" rtlCol="0" anchor="ctr"/>
          <a:lstStyle/>
          <a:p>
            <a:pPr algn="ctr">
              <a:lnSpc>
                <a:spcPct val="130000"/>
              </a:lnSpc>
            </a:pPr>
            <a:r>
              <a:rPr lang="en-US" sz="180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I</a:t>
            </a:r>
            <a:endParaRPr lang="en-US" sz="1600" dirty="0"/>
          </a:p>
        </p:txBody>
      </p:sp>
      <p:sp>
        <p:nvSpPr>
          <p:cNvPr id="37" name="Text 35"/>
          <p:cNvSpPr/>
          <p:nvPr/>
        </p:nvSpPr>
        <p:spPr>
          <a:xfrm>
            <a:off x="8185121" y="7213501"/>
            <a:ext cx="3619500" cy="2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400" dirty="0">
                <a:solidFill>
                  <a:srgbClr val="2C3E50">
                    <a:alpha val="7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Subject</a:t>
            </a:r>
            <a:endParaRPr lang="en-US" sz="1600" dirty="0"/>
          </a:p>
        </p:txBody>
      </p:sp>
      <p:sp>
        <p:nvSpPr>
          <p:cNvPr id="38" name="Shape 36"/>
          <p:cNvSpPr/>
          <p:nvPr/>
        </p:nvSpPr>
        <p:spPr>
          <a:xfrm>
            <a:off x="11963352" y="6451671"/>
            <a:ext cx="3530600" cy="660400"/>
          </a:xfrm>
          <a:custGeom>
            <a:avLst/>
            <a:gdLst/>
            <a:ahLst/>
            <a:cxnLst/>
            <a:rect l="l" t="t" r="r" b="b"/>
            <a:pathLst>
              <a:path w="3530600" h="660400">
                <a:moveTo>
                  <a:pt x="101603" y="0"/>
                </a:moveTo>
                <a:lnTo>
                  <a:pt x="3428997" y="0"/>
                </a:lnTo>
                <a:cubicBezTo>
                  <a:pt x="3485111" y="0"/>
                  <a:pt x="3530600" y="45489"/>
                  <a:pt x="3530600" y="101603"/>
                </a:cubicBezTo>
                <a:lnTo>
                  <a:pt x="3530600" y="558797"/>
                </a:lnTo>
                <a:cubicBezTo>
                  <a:pt x="3530600" y="614911"/>
                  <a:pt x="3485111" y="660400"/>
                  <a:pt x="3428997" y="660400"/>
                </a:cubicBezTo>
                <a:lnTo>
                  <a:pt x="101603" y="660400"/>
                </a:lnTo>
                <a:cubicBezTo>
                  <a:pt x="45527" y="660400"/>
                  <a:pt x="0" y="614873"/>
                  <a:pt x="0" y="558797"/>
                </a:cubicBezTo>
                <a:lnTo>
                  <a:pt x="0" y="101603"/>
                </a:lnTo>
                <a:cubicBezTo>
                  <a:pt x="0" y="45527"/>
                  <a:pt x="45527" y="0"/>
                  <a:pt x="101603" y="0"/>
                </a:cubicBezTo>
                <a:close/>
              </a:path>
            </a:pathLst>
          </a:custGeom>
          <a:solidFill>
            <a:srgbClr val="8E9EAB"/>
          </a:solidFill>
          <a:ln/>
        </p:spPr>
      </p:sp>
      <p:sp>
        <p:nvSpPr>
          <p:cNvPr id="39" name="Text 37"/>
          <p:cNvSpPr/>
          <p:nvPr/>
        </p:nvSpPr>
        <p:spPr>
          <a:xfrm>
            <a:off x="11906202" y="6451671"/>
            <a:ext cx="3644900" cy="660400"/>
          </a:xfrm>
          <a:prstGeom prst="rect">
            <a:avLst/>
          </a:prstGeom>
          <a:noFill/>
          <a:ln/>
        </p:spPr>
        <p:txBody>
          <a:bodyPr wrap="square" lIns="203200" tIns="152400" rIns="203200" bIns="152400" rtlCol="0" anchor="ctr"/>
          <a:lstStyle/>
          <a:p>
            <a:pPr algn="ctr">
              <a:lnSpc>
                <a:spcPct val="130000"/>
              </a:lnSpc>
            </a:pPr>
            <a:r>
              <a:rPr lang="en-US" sz="180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seen</a:t>
            </a:r>
            <a:endParaRPr lang="en-US" sz="1600" dirty="0"/>
          </a:p>
        </p:txBody>
      </p:sp>
      <p:sp>
        <p:nvSpPr>
          <p:cNvPr id="40" name="Text 38"/>
          <p:cNvSpPr/>
          <p:nvPr/>
        </p:nvSpPr>
        <p:spPr>
          <a:xfrm>
            <a:off x="11918902" y="7213501"/>
            <a:ext cx="3619500" cy="2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400" dirty="0">
                <a:solidFill>
                  <a:srgbClr val="2C3E50">
                    <a:alpha val="7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Main Verb</a:t>
            </a:r>
            <a:endParaRPr lang="en-US" sz="1600" dirty="0"/>
          </a:p>
        </p:txBody>
      </p:sp>
      <p:sp>
        <p:nvSpPr>
          <p:cNvPr id="41" name="Shape 39"/>
          <p:cNvSpPr/>
          <p:nvPr/>
        </p:nvSpPr>
        <p:spPr>
          <a:xfrm>
            <a:off x="530808" y="7873795"/>
            <a:ext cx="15212061" cy="609600"/>
          </a:xfrm>
          <a:custGeom>
            <a:avLst/>
            <a:gdLst/>
            <a:ahLst/>
            <a:cxnLst/>
            <a:rect l="l" t="t" r="r" b="b"/>
            <a:pathLst>
              <a:path w="15212061" h="609600">
                <a:moveTo>
                  <a:pt x="45722" y="0"/>
                </a:moveTo>
                <a:lnTo>
                  <a:pt x="15110459" y="0"/>
                </a:lnTo>
                <a:cubicBezTo>
                  <a:pt x="15166572" y="0"/>
                  <a:pt x="15212061" y="45489"/>
                  <a:pt x="15212061" y="101602"/>
                </a:cubicBezTo>
                <a:lnTo>
                  <a:pt x="15212061" y="507998"/>
                </a:lnTo>
                <a:cubicBezTo>
                  <a:pt x="15212061" y="564111"/>
                  <a:pt x="15166572" y="609600"/>
                  <a:pt x="15110459" y="609600"/>
                </a:cubicBezTo>
                <a:lnTo>
                  <a:pt x="45722" y="609600"/>
                </a:lnTo>
                <a:cubicBezTo>
                  <a:pt x="20471" y="609600"/>
                  <a:pt x="0" y="589129"/>
                  <a:pt x="0" y="563878"/>
                </a:cubicBezTo>
                <a:lnTo>
                  <a:pt x="0" y="45722"/>
                </a:lnTo>
                <a:cubicBezTo>
                  <a:pt x="0" y="20471"/>
                  <a:pt x="20471" y="0"/>
                  <a:pt x="45722" y="0"/>
                </a:cubicBezTo>
                <a:close/>
              </a:path>
            </a:pathLst>
          </a:custGeom>
          <a:solidFill>
            <a:srgbClr val="D4A373">
              <a:alpha val="10196"/>
            </a:srgbClr>
          </a:solidFill>
          <a:ln/>
        </p:spPr>
      </p:sp>
      <p:sp>
        <p:nvSpPr>
          <p:cNvPr id="42" name="Shape 40"/>
          <p:cNvSpPr/>
          <p:nvPr/>
        </p:nvSpPr>
        <p:spPr>
          <a:xfrm>
            <a:off x="530808" y="7873795"/>
            <a:ext cx="45722" cy="609600"/>
          </a:xfrm>
          <a:custGeom>
            <a:avLst/>
            <a:gdLst/>
            <a:ahLst/>
            <a:cxnLst/>
            <a:rect l="l" t="t" r="r" b="b"/>
            <a:pathLst>
              <a:path w="45722" h="609600">
                <a:moveTo>
                  <a:pt x="45722" y="0"/>
                </a:moveTo>
                <a:lnTo>
                  <a:pt x="45722" y="0"/>
                </a:lnTo>
                <a:lnTo>
                  <a:pt x="45722" y="609600"/>
                </a:lnTo>
                <a:lnTo>
                  <a:pt x="45722" y="609600"/>
                </a:lnTo>
                <a:cubicBezTo>
                  <a:pt x="20471" y="609600"/>
                  <a:pt x="0" y="589129"/>
                  <a:pt x="0" y="563878"/>
                </a:cubicBezTo>
                <a:lnTo>
                  <a:pt x="0" y="45722"/>
                </a:lnTo>
                <a:cubicBezTo>
                  <a:pt x="0" y="20487"/>
                  <a:pt x="20487" y="0"/>
                  <a:pt x="45722" y="0"/>
                </a:cubicBezTo>
                <a:close/>
              </a:path>
            </a:pathLst>
          </a:custGeom>
          <a:solidFill>
            <a:srgbClr val="D4A373"/>
          </a:solidFill>
          <a:ln/>
        </p:spPr>
      </p:sp>
      <p:sp>
        <p:nvSpPr>
          <p:cNvPr id="43" name="Text 41"/>
          <p:cNvSpPr/>
          <p:nvPr/>
        </p:nvSpPr>
        <p:spPr>
          <a:xfrm>
            <a:off x="706017" y="8026143"/>
            <a:ext cx="149860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D4A373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Key Point:</a:t>
            </a:r>
            <a:pPr>
              <a:lnSpc>
                <a:spcPct val="130000"/>
              </a:lnSpc>
            </a:pPr>
            <a:r>
              <a:rPr lang="en-US" sz="1600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This only happens when the negative word is moved to the </a:t>
            </a:r>
            <a:pPr>
              <a:lnSpc>
                <a:spcPct val="130000"/>
              </a:lnSpc>
            </a:pPr>
            <a:r>
              <a:rPr lang="en-US" sz="1600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front</a:t>
            </a:r>
            <a:pPr>
              <a:lnSpc>
                <a:spcPct val="130000"/>
              </a:lnSpc>
            </a:pPr>
            <a:r>
              <a:rPr lang="en-US" sz="1600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of the sentence for emphasis.</a:t>
            </a:r>
            <a:endParaRPr lang="en-US" sz="1600" dirty="0"/>
          </a:p>
        </p:txBody>
      </p:sp>
    </p:spTree>
  </p:cSld>
  <p:clrMapOvr>
    <a:masterClrMapping/>
  </p:clrMapOvr>
  <p:transition>
    <p:fade/>
    <p:spd val="me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7946" y="507944"/>
            <a:ext cx="153416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spc="80" kern="0" dirty="0">
                <a:solidFill>
                  <a:srgbClr val="D4A373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RULE 1 • EXPANDED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507946" y="914177"/>
            <a:ext cx="15468600" cy="5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90000"/>
              </a:lnSpc>
            </a:pPr>
            <a:r>
              <a:rPr lang="en-US" sz="3600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More Negative Openers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507946" y="1648145"/>
            <a:ext cx="7518400" cy="1445261"/>
          </a:xfrm>
          <a:custGeom>
            <a:avLst/>
            <a:gdLst/>
            <a:ahLst/>
            <a:cxnLst/>
            <a:rect l="l" t="t" r="r" b="b"/>
            <a:pathLst>
              <a:path w="7518400" h="1445261">
                <a:moveTo>
                  <a:pt x="45722" y="0"/>
                </a:moveTo>
                <a:lnTo>
                  <a:pt x="7472678" y="0"/>
                </a:lnTo>
                <a:cubicBezTo>
                  <a:pt x="7497929" y="0"/>
                  <a:pt x="7518400" y="20471"/>
                  <a:pt x="7518400" y="45722"/>
                </a:cubicBezTo>
                <a:lnTo>
                  <a:pt x="7518400" y="1292858"/>
                </a:lnTo>
                <a:cubicBezTo>
                  <a:pt x="7518400" y="1377028"/>
                  <a:pt x="7450167" y="1445261"/>
                  <a:pt x="7365997" y="1445261"/>
                </a:cubicBezTo>
                <a:lnTo>
                  <a:pt x="152403" y="1445261"/>
                </a:lnTo>
                <a:cubicBezTo>
                  <a:pt x="68289" y="1445261"/>
                  <a:pt x="0" y="1376972"/>
                  <a:pt x="0" y="1292858"/>
                </a:cubicBezTo>
                <a:lnTo>
                  <a:pt x="0" y="45722"/>
                </a:lnTo>
                <a:cubicBezTo>
                  <a:pt x="0" y="20487"/>
                  <a:pt x="20487" y="0"/>
                  <a:pt x="45722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sx="100000" sy="100000" kx="0" ky="0" algn="bl" rotWithShape="0" blurRad="76200" dist="50800" dir="5400000">
              <a:srgbClr val="000000">
                <a:alpha val="10196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07946" y="1648145"/>
            <a:ext cx="7518400" cy="45722"/>
          </a:xfrm>
          <a:custGeom>
            <a:avLst/>
            <a:gdLst/>
            <a:ahLst/>
            <a:cxnLst/>
            <a:rect l="l" t="t" r="r" b="b"/>
            <a:pathLst>
              <a:path w="7518400" h="45722">
                <a:moveTo>
                  <a:pt x="45722" y="0"/>
                </a:moveTo>
                <a:lnTo>
                  <a:pt x="7472678" y="0"/>
                </a:lnTo>
                <a:cubicBezTo>
                  <a:pt x="7497929" y="0"/>
                  <a:pt x="7518400" y="20471"/>
                  <a:pt x="7518400" y="45722"/>
                </a:cubicBezTo>
                <a:lnTo>
                  <a:pt x="7518400" y="45722"/>
                </a:lnTo>
                <a:lnTo>
                  <a:pt x="0" y="45722"/>
                </a:lnTo>
                <a:lnTo>
                  <a:pt x="0" y="45722"/>
                </a:lnTo>
                <a:cubicBezTo>
                  <a:pt x="0" y="20487"/>
                  <a:pt x="20487" y="0"/>
                  <a:pt x="45722" y="0"/>
                </a:cubicBezTo>
                <a:close/>
              </a:path>
            </a:pathLst>
          </a:custGeom>
          <a:solidFill>
            <a:srgbClr val="D4A373"/>
          </a:solidFill>
          <a:ln/>
        </p:spPr>
      </p:sp>
      <p:sp>
        <p:nvSpPr>
          <p:cNvPr id="6" name="Shape 4"/>
          <p:cNvSpPr/>
          <p:nvPr/>
        </p:nvSpPr>
        <p:spPr>
          <a:xfrm>
            <a:off x="711107" y="1874168"/>
            <a:ext cx="508000" cy="508000"/>
          </a:xfrm>
          <a:custGeom>
            <a:avLst/>
            <a:gdLst/>
            <a:ahLst/>
            <a:cxnLst/>
            <a:rect l="l" t="t" r="r" b="b"/>
            <a:pathLst>
              <a:path w="508000" h="508000">
                <a:moveTo>
                  <a:pt x="254000" y="0"/>
                </a:moveTo>
                <a:lnTo>
                  <a:pt x="254000" y="0"/>
                </a:lnTo>
                <a:cubicBezTo>
                  <a:pt x="394186" y="0"/>
                  <a:pt x="508000" y="113814"/>
                  <a:pt x="508000" y="254000"/>
                </a:cubicBezTo>
                <a:lnTo>
                  <a:pt x="508000" y="254000"/>
                </a:lnTo>
                <a:cubicBezTo>
                  <a:pt x="508000" y="394186"/>
                  <a:pt x="394186" y="508000"/>
                  <a:pt x="254000" y="508000"/>
                </a:cubicBezTo>
                <a:lnTo>
                  <a:pt x="254000" y="508000"/>
                </a:lnTo>
                <a:cubicBezTo>
                  <a:pt x="113814" y="508000"/>
                  <a:pt x="0" y="394186"/>
                  <a:pt x="0" y="254000"/>
                </a:cubicBezTo>
                <a:lnTo>
                  <a:pt x="0" y="254000"/>
                </a:lnTo>
                <a:cubicBezTo>
                  <a:pt x="0" y="113814"/>
                  <a:pt x="113814" y="0"/>
                  <a:pt x="254000" y="0"/>
                </a:cubicBezTo>
                <a:close/>
              </a:path>
            </a:pathLst>
          </a:custGeom>
          <a:solidFill>
            <a:srgbClr val="D4A373"/>
          </a:solidFill>
          <a:ln/>
        </p:spPr>
      </p:sp>
      <p:sp>
        <p:nvSpPr>
          <p:cNvPr id="7" name="Text 5"/>
          <p:cNvSpPr/>
          <p:nvPr/>
        </p:nvSpPr>
        <p:spPr>
          <a:xfrm>
            <a:off x="653957" y="1874168"/>
            <a:ext cx="622300" cy="5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80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1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371402" y="1950343"/>
            <a:ext cx="23622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000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Not only... (but also)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711107" y="2483650"/>
            <a:ext cx="72136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D4A373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Not only did</a:t>
            </a:r>
            <a:pPr>
              <a:lnSpc>
                <a:spcPct val="130000"/>
              </a:lnSpc>
            </a:pPr>
            <a:r>
              <a:rPr lang="en-US" sz="1600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she finish first, but she also broke the record.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8229571" y="1648145"/>
            <a:ext cx="7518400" cy="1445261"/>
          </a:xfrm>
          <a:custGeom>
            <a:avLst/>
            <a:gdLst/>
            <a:ahLst/>
            <a:cxnLst/>
            <a:rect l="l" t="t" r="r" b="b"/>
            <a:pathLst>
              <a:path w="7518400" h="1445261">
                <a:moveTo>
                  <a:pt x="45722" y="0"/>
                </a:moveTo>
                <a:lnTo>
                  <a:pt x="7472678" y="0"/>
                </a:lnTo>
                <a:cubicBezTo>
                  <a:pt x="7497929" y="0"/>
                  <a:pt x="7518400" y="20471"/>
                  <a:pt x="7518400" y="45722"/>
                </a:cubicBezTo>
                <a:lnTo>
                  <a:pt x="7518400" y="1292858"/>
                </a:lnTo>
                <a:cubicBezTo>
                  <a:pt x="7518400" y="1377028"/>
                  <a:pt x="7450167" y="1445261"/>
                  <a:pt x="7365997" y="1445261"/>
                </a:cubicBezTo>
                <a:lnTo>
                  <a:pt x="152403" y="1445261"/>
                </a:lnTo>
                <a:cubicBezTo>
                  <a:pt x="68289" y="1445261"/>
                  <a:pt x="0" y="1376972"/>
                  <a:pt x="0" y="1292858"/>
                </a:cubicBezTo>
                <a:lnTo>
                  <a:pt x="0" y="45722"/>
                </a:lnTo>
                <a:cubicBezTo>
                  <a:pt x="0" y="20487"/>
                  <a:pt x="20487" y="0"/>
                  <a:pt x="45722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sx="100000" sy="100000" kx="0" ky="0" algn="bl" rotWithShape="0" blurRad="76200" dist="50800" dir="5400000">
              <a:srgbClr val="000000">
                <a:alpha val="10196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8229571" y="1648145"/>
            <a:ext cx="7518400" cy="45722"/>
          </a:xfrm>
          <a:custGeom>
            <a:avLst/>
            <a:gdLst/>
            <a:ahLst/>
            <a:cxnLst/>
            <a:rect l="l" t="t" r="r" b="b"/>
            <a:pathLst>
              <a:path w="7518400" h="45722">
                <a:moveTo>
                  <a:pt x="45722" y="0"/>
                </a:moveTo>
                <a:lnTo>
                  <a:pt x="7472678" y="0"/>
                </a:lnTo>
                <a:cubicBezTo>
                  <a:pt x="7497929" y="0"/>
                  <a:pt x="7518400" y="20471"/>
                  <a:pt x="7518400" y="45722"/>
                </a:cubicBezTo>
                <a:lnTo>
                  <a:pt x="7518400" y="45722"/>
                </a:lnTo>
                <a:lnTo>
                  <a:pt x="0" y="45722"/>
                </a:lnTo>
                <a:lnTo>
                  <a:pt x="0" y="45722"/>
                </a:lnTo>
                <a:cubicBezTo>
                  <a:pt x="0" y="20487"/>
                  <a:pt x="20487" y="0"/>
                  <a:pt x="45722" y="0"/>
                </a:cubicBezTo>
                <a:close/>
              </a:path>
            </a:pathLst>
          </a:custGeom>
          <a:solidFill>
            <a:srgbClr val="2C3E50"/>
          </a:solidFill>
          <a:ln/>
        </p:spPr>
      </p:sp>
      <p:sp>
        <p:nvSpPr>
          <p:cNvPr id="12" name="Shape 10"/>
          <p:cNvSpPr/>
          <p:nvPr/>
        </p:nvSpPr>
        <p:spPr>
          <a:xfrm>
            <a:off x="8432732" y="1874168"/>
            <a:ext cx="508000" cy="508000"/>
          </a:xfrm>
          <a:custGeom>
            <a:avLst/>
            <a:gdLst/>
            <a:ahLst/>
            <a:cxnLst/>
            <a:rect l="l" t="t" r="r" b="b"/>
            <a:pathLst>
              <a:path w="508000" h="508000">
                <a:moveTo>
                  <a:pt x="254000" y="0"/>
                </a:moveTo>
                <a:lnTo>
                  <a:pt x="254000" y="0"/>
                </a:lnTo>
                <a:cubicBezTo>
                  <a:pt x="394186" y="0"/>
                  <a:pt x="508000" y="113814"/>
                  <a:pt x="508000" y="254000"/>
                </a:cubicBezTo>
                <a:lnTo>
                  <a:pt x="508000" y="254000"/>
                </a:lnTo>
                <a:cubicBezTo>
                  <a:pt x="508000" y="394186"/>
                  <a:pt x="394186" y="508000"/>
                  <a:pt x="254000" y="508000"/>
                </a:cubicBezTo>
                <a:lnTo>
                  <a:pt x="254000" y="508000"/>
                </a:lnTo>
                <a:cubicBezTo>
                  <a:pt x="113814" y="508000"/>
                  <a:pt x="0" y="394186"/>
                  <a:pt x="0" y="254000"/>
                </a:cubicBezTo>
                <a:lnTo>
                  <a:pt x="0" y="254000"/>
                </a:lnTo>
                <a:cubicBezTo>
                  <a:pt x="0" y="113814"/>
                  <a:pt x="113814" y="0"/>
                  <a:pt x="254000" y="0"/>
                </a:cubicBezTo>
                <a:close/>
              </a:path>
            </a:pathLst>
          </a:custGeom>
          <a:solidFill>
            <a:srgbClr val="2C3E50"/>
          </a:solidFill>
          <a:ln/>
        </p:spPr>
      </p:sp>
      <p:sp>
        <p:nvSpPr>
          <p:cNvPr id="13" name="Text 11"/>
          <p:cNvSpPr/>
          <p:nvPr/>
        </p:nvSpPr>
        <p:spPr>
          <a:xfrm>
            <a:off x="8375582" y="1874168"/>
            <a:ext cx="622300" cy="5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80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2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9093026" y="1950343"/>
            <a:ext cx="18796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000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Seldom / Rarely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8432732" y="2483650"/>
            <a:ext cx="72136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Seldom do</a:t>
            </a:r>
            <a:pPr>
              <a:lnSpc>
                <a:spcPct val="130000"/>
              </a:lnSpc>
            </a:pPr>
            <a:r>
              <a:rPr lang="en-US" sz="1600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we have such an opportunity.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507946" y="3319063"/>
            <a:ext cx="7518400" cy="1445261"/>
          </a:xfrm>
          <a:custGeom>
            <a:avLst/>
            <a:gdLst/>
            <a:ahLst/>
            <a:cxnLst/>
            <a:rect l="l" t="t" r="r" b="b"/>
            <a:pathLst>
              <a:path w="7518400" h="1445261">
                <a:moveTo>
                  <a:pt x="45722" y="0"/>
                </a:moveTo>
                <a:lnTo>
                  <a:pt x="7472678" y="0"/>
                </a:lnTo>
                <a:cubicBezTo>
                  <a:pt x="7497929" y="0"/>
                  <a:pt x="7518400" y="20471"/>
                  <a:pt x="7518400" y="45722"/>
                </a:cubicBezTo>
                <a:lnTo>
                  <a:pt x="7518400" y="1292858"/>
                </a:lnTo>
                <a:cubicBezTo>
                  <a:pt x="7518400" y="1377028"/>
                  <a:pt x="7450167" y="1445261"/>
                  <a:pt x="7365997" y="1445261"/>
                </a:cubicBezTo>
                <a:lnTo>
                  <a:pt x="152403" y="1445261"/>
                </a:lnTo>
                <a:cubicBezTo>
                  <a:pt x="68289" y="1445261"/>
                  <a:pt x="0" y="1376972"/>
                  <a:pt x="0" y="1292858"/>
                </a:cubicBezTo>
                <a:lnTo>
                  <a:pt x="0" y="45722"/>
                </a:lnTo>
                <a:cubicBezTo>
                  <a:pt x="0" y="20487"/>
                  <a:pt x="20487" y="0"/>
                  <a:pt x="45722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sx="100000" sy="100000" kx="0" ky="0" algn="bl" rotWithShape="0" blurRad="76200" dist="50800" dir="5400000">
              <a:srgbClr val="000000">
                <a:alpha val="10196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507946" y="3319063"/>
            <a:ext cx="7518400" cy="45722"/>
          </a:xfrm>
          <a:custGeom>
            <a:avLst/>
            <a:gdLst/>
            <a:ahLst/>
            <a:cxnLst/>
            <a:rect l="l" t="t" r="r" b="b"/>
            <a:pathLst>
              <a:path w="7518400" h="45722">
                <a:moveTo>
                  <a:pt x="45722" y="0"/>
                </a:moveTo>
                <a:lnTo>
                  <a:pt x="7472678" y="0"/>
                </a:lnTo>
                <a:cubicBezTo>
                  <a:pt x="7497929" y="0"/>
                  <a:pt x="7518400" y="20471"/>
                  <a:pt x="7518400" y="45722"/>
                </a:cubicBezTo>
                <a:lnTo>
                  <a:pt x="7518400" y="45722"/>
                </a:lnTo>
                <a:lnTo>
                  <a:pt x="0" y="45722"/>
                </a:lnTo>
                <a:lnTo>
                  <a:pt x="0" y="45722"/>
                </a:lnTo>
                <a:cubicBezTo>
                  <a:pt x="0" y="20487"/>
                  <a:pt x="20487" y="0"/>
                  <a:pt x="45722" y="0"/>
                </a:cubicBezTo>
                <a:close/>
              </a:path>
            </a:pathLst>
          </a:custGeom>
          <a:solidFill>
            <a:srgbClr val="8E9EAB"/>
          </a:solidFill>
          <a:ln/>
        </p:spPr>
      </p:sp>
      <p:sp>
        <p:nvSpPr>
          <p:cNvPr id="18" name="Shape 16"/>
          <p:cNvSpPr/>
          <p:nvPr/>
        </p:nvSpPr>
        <p:spPr>
          <a:xfrm>
            <a:off x="711107" y="3545086"/>
            <a:ext cx="508000" cy="508000"/>
          </a:xfrm>
          <a:custGeom>
            <a:avLst/>
            <a:gdLst/>
            <a:ahLst/>
            <a:cxnLst/>
            <a:rect l="l" t="t" r="r" b="b"/>
            <a:pathLst>
              <a:path w="508000" h="508000">
                <a:moveTo>
                  <a:pt x="254000" y="0"/>
                </a:moveTo>
                <a:lnTo>
                  <a:pt x="254000" y="0"/>
                </a:lnTo>
                <a:cubicBezTo>
                  <a:pt x="394186" y="0"/>
                  <a:pt x="508000" y="113814"/>
                  <a:pt x="508000" y="254000"/>
                </a:cubicBezTo>
                <a:lnTo>
                  <a:pt x="508000" y="254000"/>
                </a:lnTo>
                <a:cubicBezTo>
                  <a:pt x="508000" y="394186"/>
                  <a:pt x="394186" y="508000"/>
                  <a:pt x="254000" y="508000"/>
                </a:cubicBezTo>
                <a:lnTo>
                  <a:pt x="254000" y="508000"/>
                </a:lnTo>
                <a:cubicBezTo>
                  <a:pt x="113814" y="508000"/>
                  <a:pt x="0" y="394186"/>
                  <a:pt x="0" y="254000"/>
                </a:cubicBezTo>
                <a:lnTo>
                  <a:pt x="0" y="254000"/>
                </a:lnTo>
                <a:cubicBezTo>
                  <a:pt x="0" y="113814"/>
                  <a:pt x="113814" y="0"/>
                  <a:pt x="254000" y="0"/>
                </a:cubicBezTo>
                <a:close/>
              </a:path>
            </a:pathLst>
          </a:custGeom>
          <a:solidFill>
            <a:srgbClr val="8E9EAB"/>
          </a:solidFill>
          <a:ln/>
        </p:spPr>
      </p:sp>
      <p:sp>
        <p:nvSpPr>
          <p:cNvPr id="19" name="Text 17"/>
          <p:cNvSpPr/>
          <p:nvPr/>
        </p:nvSpPr>
        <p:spPr>
          <a:xfrm>
            <a:off x="653957" y="3545086"/>
            <a:ext cx="622300" cy="5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80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3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1371402" y="3621261"/>
            <a:ext cx="21844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000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No sooner... (than)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711107" y="4154568"/>
            <a:ext cx="72136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8E9EAB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No sooner had</a:t>
            </a:r>
            <a:pPr>
              <a:lnSpc>
                <a:spcPct val="130000"/>
              </a:lnSpc>
            </a:pPr>
            <a:r>
              <a:rPr lang="en-US" sz="1600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I sat down than the phone rang.</a:t>
            </a:r>
            <a:endParaRPr lang="en-US" sz="1600" dirty="0"/>
          </a:p>
        </p:txBody>
      </p:sp>
      <p:sp>
        <p:nvSpPr>
          <p:cNvPr id="22" name="Shape 20"/>
          <p:cNvSpPr/>
          <p:nvPr/>
        </p:nvSpPr>
        <p:spPr>
          <a:xfrm>
            <a:off x="8229571" y="3319063"/>
            <a:ext cx="7518400" cy="1445261"/>
          </a:xfrm>
          <a:custGeom>
            <a:avLst/>
            <a:gdLst/>
            <a:ahLst/>
            <a:cxnLst/>
            <a:rect l="l" t="t" r="r" b="b"/>
            <a:pathLst>
              <a:path w="7518400" h="1445261">
                <a:moveTo>
                  <a:pt x="45722" y="0"/>
                </a:moveTo>
                <a:lnTo>
                  <a:pt x="7472678" y="0"/>
                </a:lnTo>
                <a:cubicBezTo>
                  <a:pt x="7497929" y="0"/>
                  <a:pt x="7518400" y="20471"/>
                  <a:pt x="7518400" y="45722"/>
                </a:cubicBezTo>
                <a:lnTo>
                  <a:pt x="7518400" y="1292858"/>
                </a:lnTo>
                <a:cubicBezTo>
                  <a:pt x="7518400" y="1377028"/>
                  <a:pt x="7450167" y="1445261"/>
                  <a:pt x="7365997" y="1445261"/>
                </a:cubicBezTo>
                <a:lnTo>
                  <a:pt x="152403" y="1445261"/>
                </a:lnTo>
                <a:cubicBezTo>
                  <a:pt x="68289" y="1445261"/>
                  <a:pt x="0" y="1376972"/>
                  <a:pt x="0" y="1292858"/>
                </a:cubicBezTo>
                <a:lnTo>
                  <a:pt x="0" y="45722"/>
                </a:lnTo>
                <a:cubicBezTo>
                  <a:pt x="0" y="20487"/>
                  <a:pt x="20487" y="0"/>
                  <a:pt x="45722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sx="100000" sy="100000" kx="0" ky="0" algn="bl" rotWithShape="0" blurRad="76200" dist="50800" dir="5400000">
              <a:srgbClr val="000000">
                <a:alpha val="10196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8229571" y="3319063"/>
            <a:ext cx="7518400" cy="45722"/>
          </a:xfrm>
          <a:custGeom>
            <a:avLst/>
            <a:gdLst/>
            <a:ahLst/>
            <a:cxnLst/>
            <a:rect l="l" t="t" r="r" b="b"/>
            <a:pathLst>
              <a:path w="7518400" h="45722">
                <a:moveTo>
                  <a:pt x="45722" y="0"/>
                </a:moveTo>
                <a:lnTo>
                  <a:pt x="7472678" y="0"/>
                </a:lnTo>
                <a:cubicBezTo>
                  <a:pt x="7497929" y="0"/>
                  <a:pt x="7518400" y="20471"/>
                  <a:pt x="7518400" y="45722"/>
                </a:cubicBezTo>
                <a:lnTo>
                  <a:pt x="7518400" y="45722"/>
                </a:lnTo>
                <a:lnTo>
                  <a:pt x="0" y="45722"/>
                </a:lnTo>
                <a:lnTo>
                  <a:pt x="0" y="45722"/>
                </a:lnTo>
                <a:cubicBezTo>
                  <a:pt x="0" y="20487"/>
                  <a:pt x="20487" y="0"/>
                  <a:pt x="45722" y="0"/>
                </a:cubicBezTo>
                <a:close/>
              </a:path>
            </a:pathLst>
          </a:custGeom>
          <a:solidFill>
            <a:srgbClr val="D4A373"/>
          </a:solidFill>
          <a:ln/>
        </p:spPr>
      </p:sp>
      <p:sp>
        <p:nvSpPr>
          <p:cNvPr id="24" name="Shape 22"/>
          <p:cNvSpPr/>
          <p:nvPr/>
        </p:nvSpPr>
        <p:spPr>
          <a:xfrm>
            <a:off x="8432732" y="3545086"/>
            <a:ext cx="508000" cy="508000"/>
          </a:xfrm>
          <a:custGeom>
            <a:avLst/>
            <a:gdLst/>
            <a:ahLst/>
            <a:cxnLst/>
            <a:rect l="l" t="t" r="r" b="b"/>
            <a:pathLst>
              <a:path w="508000" h="508000">
                <a:moveTo>
                  <a:pt x="254000" y="0"/>
                </a:moveTo>
                <a:lnTo>
                  <a:pt x="254000" y="0"/>
                </a:lnTo>
                <a:cubicBezTo>
                  <a:pt x="394186" y="0"/>
                  <a:pt x="508000" y="113814"/>
                  <a:pt x="508000" y="254000"/>
                </a:cubicBezTo>
                <a:lnTo>
                  <a:pt x="508000" y="254000"/>
                </a:lnTo>
                <a:cubicBezTo>
                  <a:pt x="508000" y="394186"/>
                  <a:pt x="394186" y="508000"/>
                  <a:pt x="254000" y="508000"/>
                </a:cubicBezTo>
                <a:lnTo>
                  <a:pt x="254000" y="508000"/>
                </a:lnTo>
                <a:cubicBezTo>
                  <a:pt x="113814" y="508000"/>
                  <a:pt x="0" y="394186"/>
                  <a:pt x="0" y="254000"/>
                </a:cubicBezTo>
                <a:lnTo>
                  <a:pt x="0" y="254000"/>
                </a:lnTo>
                <a:cubicBezTo>
                  <a:pt x="0" y="113814"/>
                  <a:pt x="113814" y="0"/>
                  <a:pt x="254000" y="0"/>
                </a:cubicBezTo>
                <a:close/>
              </a:path>
            </a:pathLst>
          </a:custGeom>
          <a:solidFill>
            <a:srgbClr val="D4A373"/>
          </a:solidFill>
          <a:ln/>
        </p:spPr>
      </p:sp>
      <p:sp>
        <p:nvSpPr>
          <p:cNvPr id="25" name="Text 23"/>
          <p:cNvSpPr/>
          <p:nvPr/>
        </p:nvSpPr>
        <p:spPr>
          <a:xfrm>
            <a:off x="8375582" y="3545086"/>
            <a:ext cx="622300" cy="5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80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4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9093026" y="3621261"/>
            <a:ext cx="28448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000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Under no circumstances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8432732" y="4154568"/>
            <a:ext cx="72136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D4A373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Under no circumstances should</a:t>
            </a:r>
            <a:pPr>
              <a:lnSpc>
                <a:spcPct val="130000"/>
              </a:lnSpc>
            </a:pPr>
            <a:r>
              <a:rPr lang="en-US" sz="1600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you open this door.</a:t>
            </a:r>
            <a:endParaRPr lang="en-US" sz="1600" dirty="0"/>
          </a:p>
        </p:txBody>
      </p:sp>
      <p:sp>
        <p:nvSpPr>
          <p:cNvPr id="28" name="Shape 26"/>
          <p:cNvSpPr/>
          <p:nvPr/>
        </p:nvSpPr>
        <p:spPr>
          <a:xfrm>
            <a:off x="507946" y="4967120"/>
            <a:ext cx="15240000" cy="2336800"/>
          </a:xfrm>
          <a:custGeom>
            <a:avLst/>
            <a:gdLst/>
            <a:ahLst/>
            <a:cxnLst/>
            <a:rect l="l" t="t" r="r" b="b"/>
            <a:pathLst>
              <a:path w="15240000" h="2336800">
                <a:moveTo>
                  <a:pt x="152406" y="0"/>
                </a:moveTo>
                <a:lnTo>
                  <a:pt x="15087594" y="0"/>
                </a:lnTo>
                <a:cubicBezTo>
                  <a:pt x="15171765" y="0"/>
                  <a:pt x="15240000" y="68235"/>
                  <a:pt x="15240000" y="152406"/>
                </a:cubicBezTo>
                <a:lnTo>
                  <a:pt x="15240000" y="2184394"/>
                </a:lnTo>
                <a:cubicBezTo>
                  <a:pt x="15240000" y="2268565"/>
                  <a:pt x="15171765" y="2336800"/>
                  <a:pt x="15087594" y="2336800"/>
                </a:cubicBezTo>
                <a:lnTo>
                  <a:pt x="152406" y="2336800"/>
                </a:lnTo>
                <a:cubicBezTo>
                  <a:pt x="68235" y="2336800"/>
                  <a:pt x="0" y="2268565"/>
                  <a:pt x="0" y="2184394"/>
                </a:cubicBezTo>
                <a:lnTo>
                  <a:pt x="0" y="152406"/>
                </a:lnTo>
                <a:cubicBezTo>
                  <a:pt x="0" y="68291"/>
                  <a:pt x="68291" y="0"/>
                  <a:pt x="152406" y="0"/>
                </a:cubicBezTo>
                <a:close/>
              </a:path>
            </a:pathLst>
          </a:custGeom>
          <a:solidFill>
            <a:srgbClr val="2C3E50"/>
          </a:solidFill>
          <a:ln/>
        </p:spPr>
      </p:sp>
      <p:sp>
        <p:nvSpPr>
          <p:cNvPr id="29" name="Shape 27"/>
          <p:cNvSpPr/>
          <p:nvPr/>
        </p:nvSpPr>
        <p:spPr>
          <a:xfrm>
            <a:off x="800020" y="5271821"/>
            <a:ext cx="304800" cy="304800"/>
          </a:xfrm>
          <a:custGeom>
            <a:avLst/>
            <a:gdLst/>
            <a:ahLst/>
            <a:cxnLst/>
            <a:rect l="l" t="t" r="r" b="b"/>
            <a:pathLst>
              <a:path w="304800" h="304800">
                <a:moveTo>
                  <a:pt x="21669" y="210264"/>
                </a:moveTo>
                <a:cubicBezTo>
                  <a:pt x="24110" y="201573"/>
                  <a:pt x="28694" y="193655"/>
                  <a:pt x="35123" y="187226"/>
                </a:cubicBezTo>
                <a:lnTo>
                  <a:pt x="142994" y="79355"/>
                </a:lnTo>
                <a:lnTo>
                  <a:pt x="163175" y="59174"/>
                </a:lnTo>
                <a:cubicBezTo>
                  <a:pt x="173057" y="69056"/>
                  <a:pt x="193715" y="89714"/>
                  <a:pt x="225088" y="121087"/>
                </a:cubicBezTo>
                <a:lnTo>
                  <a:pt x="245269" y="141268"/>
                </a:lnTo>
                <a:lnTo>
                  <a:pt x="225088" y="161449"/>
                </a:lnTo>
                <a:lnTo>
                  <a:pt x="117217" y="269319"/>
                </a:lnTo>
                <a:cubicBezTo>
                  <a:pt x="110847" y="275689"/>
                  <a:pt x="102870" y="280333"/>
                  <a:pt x="94178" y="282773"/>
                </a:cubicBezTo>
                <a:lnTo>
                  <a:pt x="18098" y="303967"/>
                </a:lnTo>
                <a:cubicBezTo>
                  <a:pt x="13156" y="305336"/>
                  <a:pt x="7799" y="303967"/>
                  <a:pt x="4167" y="300276"/>
                </a:cubicBezTo>
                <a:cubicBezTo>
                  <a:pt x="536" y="296585"/>
                  <a:pt x="-833" y="291286"/>
                  <a:pt x="536" y="286345"/>
                </a:cubicBezTo>
                <a:lnTo>
                  <a:pt x="21669" y="210264"/>
                </a:lnTo>
                <a:close/>
                <a:moveTo>
                  <a:pt x="54769" y="208062"/>
                </a:moveTo>
                <a:cubicBezTo>
                  <a:pt x="52149" y="210860"/>
                  <a:pt x="50244" y="214253"/>
                  <a:pt x="49232" y="217944"/>
                </a:cubicBezTo>
                <a:lnTo>
                  <a:pt x="34885" y="269677"/>
                </a:lnTo>
                <a:lnTo>
                  <a:pt x="86618" y="255330"/>
                </a:lnTo>
                <a:cubicBezTo>
                  <a:pt x="90428" y="254258"/>
                  <a:pt x="93881" y="252293"/>
                  <a:pt x="96738" y="249555"/>
                </a:cubicBezTo>
                <a:lnTo>
                  <a:pt x="54709" y="208062"/>
                </a:lnTo>
                <a:close/>
                <a:moveTo>
                  <a:pt x="265509" y="121087"/>
                </a:moveTo>
                <a:cubicBezTo>
                  <a:pt x="255627" y="111204"/>
                  <a:pt x="234970" y="90547"/>
                  <a:pt x="203597" y="59174"/>
                </a:cubicBezTo>
                <a:lnTo>
                  <a:pt x="183356" y="38993"/>
                </a:lnTo>
                <a:cubicBezTo>
                  <a:pt x="199132" y="23217"/>
                  <a:pt x="208002" y="14347"/>
                  <a:pt x="210086" y="12263"/>
                </a:cubicBezTo>
                <a:cubicBezTo>
                  <a:pt x="218123" y="4167"/>
                  <a:pt x="229076" y="-357"/>
                  <a:pt x="240506" y="-357"/>
                </a:cubicBezTo>
                <a:cubicBezTo>
                  <a:pt x="251936" y="-357"/>
                  <a:pt x="262890" y="4167"/>
                  <a:pt x="270927" y="12263"/>
                </a:cubicBezTo>
                <a:lnTo>
                  <a:pt x="292179" y="33516"/>
                </a:lnTo>
                <a:cubicBezTo>
                  <a:pt x="300276" y="41612"/>
                  <a:pt x="304800" y="52566"/>
                  <a:pt x="304800" y="63937"/>
                </a:cubicBezTo>
                <a:cubicBezTo>
                  <a:pt x="304800" y="75307"/>
                  <a:pt x="300276" y="86320"/>
                  <a:pt x="292179" y="94357"/>
                </a:cubicBezTo>
                <a:cubicBezTo>
                  <a:pt x="290096" y="96441"/>
                  <a:pt x="281226" y="105311"/>
                  <a:pt x="265450" y="121087"/>
                </a:cubicBezTo>
                <a:close/>
              </a:path>
            </a:pathLst>
          </a:custGeom>
          <a:solidFill>
            <a:srgbClr val="D4A373"/>
          </a:solidFill>
          <a:ln/>
        </p:spPr>
      </p:sp>
      <p:sp>
        <p:nvSpPr>
          <p:cNvPr id="30" name="Text 28"/>
          <p:cNvSpPr/>
          <p:nvPr/>
        </p:nvSpPr>
        <p:spPr>
          <a:xfrm>
            <a:off x="1142920" y="5221095"/>
            <a:ext cx="14503400" cy="4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2400" b="1" dirty="0">
                <a:solidFill>
                  <a:srgbClr val="F8F7F2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Quick Practice</a:t>
            </a:r>
            <a:endParaRPr lang="en-US" sz="1600" dirty="0"/>
          </a:p>
        </p:txBody>
      </p:sp>
      <p:sp>
        <p:nvSpPr>
          <p:cNvPr id="31" name="Shape 29"/>
          <p:cNvSpPr/>
          <p:nvPr/>
        </p:nvSpPr>
        <p:spPr>
          <a:xfrm>
            <a:off x="761920" y="5830577"/>
            <a:ext cx="7213600" cy="1219200"/>
          </a:xfrm>
          <a:custGeom>
            <a:avLst/>
            <a:gdLst/>
            <a:ahLst/>
            <a:cxnLst/>
            <a:rect l="l" t="t" r="r" b="b"/>
            <a:pathLst>
              <a:path w="7213600" h="1219200">
                <a:moveTo>
                  <a:pt x="101596" y="0"/>
                </a:moveTo>
                <a:lnTo>
                  <a:pt x="7112004" y="0"/>
                </a:lnTo>
                <a:cubicBezTo>
                  <a:pt x="7168114" y="0"/>
                  <a:pt x="7213600" y="45486"/>
                  <a:pt x="7213600" y="101596"/>
                </a:cubicBezTo>
                <a:lnTo>
                  <a:pt x="7213600" y="1117604"/>
                </a:lnTo>
                <a:cubicBezTo>
                  <a:pt x="7213600" y="1173714"/>
                  <a:pt x="7168114" y="1219200"/>
                  <a:pt x="7112004" y="1219200"/>
                </a:cubicBezTo>
                <a:lnTo>
                  <a:pt x="101596" y="1219200"/>
                </a:lnTo>
                <a:cubicBezTo>
                  <a:pt x="45486" y="1219200"/>
                  <a:pt x="0" y="1173714"/>
                  <a:pt x="0" y="1117604"/>
                </a:cubicBezTo>
                <a:lnTo>
                  <a:pt x="0" y="101596"/>
                </a:lnTo>
                <a:cubicBezTo>
                  <a:pt x="0" y="45486"/>
                  <a:pt x="45486" y="0"/>
                  <a:pt x="101596" y="0"/>
                </a:cubicBezTo>
                <a:close/>
              </a:path>
            </a:pathLst>
          </a:custGeom>
          <a:solidFill>
            <a:srgbClr val="F8F7F2">
              <a:alpha val="10196"/>
            </a:srgbClr>
          </a:solidFill>
          <a:ln/>
        </p:spPr>
      </p:sp>
      <p:sp>
        <p:nvSpPr>
          <p:cNvPr id="32" name="Text 30"/>
          <p:cNvSpPr/>
          <p:nvPr/>
        </p:nvSpPr>
        <p:spPr>
          <a:xfrm>
            <a:off x="965080" y="6085173"/>
            <a:ext cx="936141" cy="25147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800" b="1" dirty="0">
                <a:solidFill>
                  <a:srgbClr val="F8F7F2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Original:</a:t>
            </a:r>
            <a:endParaRPr lang="en-US" sz="1600" dirty="0"/>
          </a:p>
        </p:txBody>
      </p:sp>
      <p:sp>
        <p:nvSpPr>
          <p:cNvPr id="33" name="Text 31"/>
          <p:cNvSpPr/>
          <p:nvPr/>
        </p:nvSpPr>
        <p:spPr>
          <a:xfrm>
            <a:off x="965080" y="6490872"/>
            <a:ext cx="69342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000" dirty="0">
                <a:solidFill>
                  <a:srgbClr val="F8F7F2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She rarely travels by plane.</a:t>
            </a:r>
            <a:endParaRPr lang="en-US" sz="1600" dirty="0"/>
          </a:p>
        </p:txBody>
      </p:sp>
      <p:sp>
        <p:nvSpPr>
          <p:cNvPr id="34" name="Shape 32"/>
          <p:cNvSpPr/>
          <p:nvPr/>
        </p:nvSpPr>
        <p:spPr>
          <a:xfrm>
            <a:off x="8280383" y="5830577"/>
            <a:ext cx="7213600" cy="1219200"/>
          </a:xfrm>
          <a:custGeom>
            <a:avLst/>
            <a:gdLst/>
            <a:ahLst/>
            <a:cxnLst/>
            <a:rect l="l" t="t" r="r" b="b"/>
            <a:pathLst>
              <a:path w="7213600" h="1219200">
                <a:moveTo>
                  <a:pt x="101596" y="0"/>
                </a:moveTo>
                <a:lnTo>
                  <a:pt x="7112004" y="0"/>
                </a:lnTo>
                <a:cubicBezTo>
                  <a:pt x="7168114" y="0"/>
                  <a:pt x="7213600" y="45486"/>
                  <a:pt x="7213600" y="101596"/>
                </a:cubicBezTo>
                <a:lnTo>
                  <a:pt x="7213600" y="1117604"/>
                </a:lnTo>
                <a:cubicBezTo>
                  <a:pt x="7213600" y="1173714"/>
                  <a:pt x="7168114" y="1219200"/>
                  <a:pt x="7112004" y="1219200"/>
                </a:cubicBezTo>
                <a:lnTo>
                  <a:pt x="101596" y="1219200"/>
                </a:lnTo>
                <a:cubicBezTo>
                  <a:pt x="45486" y="1219200"/>
                  <a:pt x="0" y="1173714"/>
                  <a:pt x="0" y="1117604"/>
                </a:cubicBezTo>
                <a:lnTo>
                  <a:pt x="0" y="101596"/>
                </a:lnTo>
                <a:cubicBezTo>
                  <a:pt x="0" y="45486"/>
                  <a:pt x="45486" y="0"/>
                  <a:pt x="101596" y="0"/>
                </a:cubicBezTo>
                <a:close/>
              </a:path>
            </a:pathLst>
          </a:custGeom>
          <a:solidFill>
            <a:srgbClr val="D4A373"/>
          </a:solidFill>
          <a:ln/>
        </p:spPr>
      </p:sp>
      <p:sp>
        <p:nvSpPr>
          <p:cNvPr id="35" name="Text 33"/>
          <p:cNvSpPr/>
          <p:nvPr/>
        </p:nvSpPr>
        <p:spPr>
          <a:xfrm>
            <a:off x="8483544" y="6085173"/>
            <a:ext cx="996419" cy="25147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800" b="1" dirty="0">
                <a:solidFill>
                  <a:srgbClr val="F8F7F2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Inverted:</a:t>
            </a:r>
            <a:endParaRPr lang="en-US" sz="1600" dirty="0"/>
          </a:p>
        </p:txBody>
      </p:sp>
      <p:sp>
        <p:nvSpPr>
          <p:cNvPr id="36" name="Text 34"/>
          <p:cNvSpPr/>
          <p:nvPr/>
        </p:nvSpPr>
        <p:spPr>
          <a:xfrm>
            <a:off x="8483544" y="6490872"/>
            <a:ext cx="69342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000" b="1" dirty="0">
                <a:solidFill>
                  <a:srgbClr val="F8F7F2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Rarely does she travel by plane.</a:t>
            </a:r>
            <a:endParaRPr lang="en-US" sz="1600" dirty="0"/>
          </a:p>
        </p:txBody>
      </p:sp>
      <p:sp>
        <p:nvSpPr>
          <p:cNvPr id="37" name="Shape 35"/>
          <p:cNvSpPr/>
          <p:nvPr/>
        </p:nvSpPr>
        <p:spPr>
          <a:xfrm>
            <a:off x="507946" y="7455861"/>
            <a:ext cx="15240000" cy="609600"/>
          </a:xfrm>
          <a:custGeom>
            <a:avLst/>
            <a:gdLst/>
            <a:ahLst/>
            <a:cxnLst/>
            <a:rect l="l" t="t" r="r" b="b"/>
            <a:pathLst>
              <a:path w="15240000" h="609600">
                <a:moveTo>
                  <a:pt x="101602" y="0"/>
                </a:moveTo>
                <a:lnTo>
                  <a:pt x="15138398" y="0"/>
                </a:lnTo>
                <a:cubicBezTo>
                  <a:pt x="15194511" y="0"/>
                  <a:pt x="15240000" y="45489"/>
                  <a:pt x="15240000" y="101602"/>
                </a:cubicBezTo>
                <a:lnTo>
                  <a:pt x="15240000" y="507998"/>
                </a:lnTo>
                <a:cubicBezTo>
                  <a:pt x="15240000" y="564111"/>
                  <a:pt x="15194511" y="609600"/>
                  <a:pt x="15138398" y="609600"/>
                </a:cubicBezTo>
                <a:lnTo>
                  <a:pt x="101602" y="609600"/>
                </a:lnTo>
                <a:cubicBezTo>
                  <a:pt x="45489" y="609600"/>
                  <a:pt x="0" y="564111"/>
                  <a:pt x="0" y="507998"/>
                </a:cubicBezTo>
                <a:lnTo>
                  <a:pt x="0" y="101602"/>
                </a:lnTo>
                <a:cubicBezTo>
                  <a:pt x="0" y="45526"/>
                  <a:pt x="45526" y="0"/>
                  <a:pt x="101602" y="0"/>
                </a:cubicBezTo>
                <a:close/>
              </a:path>
            </a:pathLst>
          </a:custGeom>
          <a:solidFill>
            <a:srgbClr val="D4A373">
              <a:alpha val="10196"/>
            </a:srgbClr>
          </a:solidFill>
          <a:ln/>
        </p:spPr>
      </p:sp>
      <p:sp>
        <p:nvSpPr>
          <p:cNvPr id="38" name="Shape 36"/>
          <p:cNvSpPr/>
          <p:nvPr/>
        </p:nvSpPr>
        <p:spPr>
          <a:xfrm>
            <a:off x="723795" y="7633574"/>
            <a:ext cx="190500" cy="254000"/>
          </a:xfrm>
          <a:custGeom>
            <a:avLst/>
            <a:gdLst/>
            <a:ahLst/>
            <a:cxnLst/>
            <a:rect l="l" t="t" r="r" b="b"/>
            <a:pathLst>
              <a:path w="190500" h="254000">
                <a:moveTo>
                  <a:pt x="145306" y="190500"/>
                </a:moveTo>
                <a:cubicBezTo>
                  <a:pt x="148927" y="179437"/>
                  <a:pt x="156170" y="169416"/>
                  <a:pt x="164356" y="160784"/>
                </a:cubicBezTo>
                <a:cubicBezTo>
                  <a:pt x="180578" y="143718"/>
                  <a:pt x="190500" y="120650"/>
                  <a:pt x="190500" y="95250"/>
                </a:cubicBezTo>
                <a:cubicBezTo>
                  <a:pt x="190500" y="42664"/>
                  <a:pt x="147836" y="0"/>
                  <a:pt x="95250" y="0"/>
                </a:cubicBezTo>
                <a:cubicBezTo>
                  <a:pt x="42664" y="0"/>
                  <a:pt x="0" y="42664"/>
                  <a:pt x="0" y="95250"/>
                </a:cubicBezTo>
                <a:cubicBezTo>
                  <a:pt x="0" y="120650"/>
                  <a:pt x="9922" y="143718"/>
                  <a:pt x="26144" y="160784"/>
                </a:cubicBezTo>
                <a:cubicBezTo>
                  <a:pt x="34330" y="169416"/>
                  <a:pt x="41622" y="179437"/>
                  <a:pt x="45194" y="190500"/>
                </a:cubicBezTo>
                <a:lnTo>
                  <a:pt x="145256" y="190500"/>
                </a:lnTo>
                <a:close/>
                <a:moveTo>
                  <a:pt x="142875" y="214313"/>
                </a:moveTo>
                <a:lnTo>
                  <a:pt x="47625" y="214313"/>
                </a:lnTo>
                <a:lnTo>
                  <a:pt x="47625" y="222250"/>
                </a:lnTo>
                <a:cubicBezTo>
                  <a:pt x="47625" y="244177"/>
                  <a:pt x="65385" y="261937"/>
                  <a:pt x="87313" y="261937"/>
                </a:cubicBezTo>
                <a:lnTo>
                  <a:pt x="103188" y="261937"/>
                </a:lnTo>
                <a:cubicBezTo>
                  <a:pt x="125115" y="261937"/>
                  <a:pt x="142875" y="244177"/>
                  <a:pt x="142875" y="222250"/>
                </a:cubicBezTo>
                <a:lnTo>
                  <a:pt x="142875" y="214313"/>
                </a:lnTo>
                <a:close/>
                <a:moveTo>
                  <a:pt x="91281" y="55563"/>
                </a:moveTo>
                <a:cubicBezTo>
                  <a:pt x="71537" y="55563"/>
                  <a:pt x="55563" y="71537"/>
                  <a:pt x="55563" y="91281"/>
                </a:cubicBezTo>
                <a:cubicBezTo>
                  <a:pt x="55563" y="97879"/>
                  <a:pt x="50254" y="103188"/>
                  <a:pt x="43656" y="103188"/>
                </a:cubicBezTo>
                <a:cubicBezTo>
                  <a:pt x="37058" y="103188"/>
                  <a:pt x="31750" y="97879"/>
                  <a:pt x="31750" y="91281"/>
                </a:cubicBezTo>
                <a:cubicBezTo>
                  <a:pt x="31750" y="58390"/>
                  <a:pt x="58390" y="31750"/>
                  <a:pt x="91281" y="31750"/>
                </a:cubicBezTo>
                <a:cubicBezTo>
                  <a:pt x="97879" y="31750"/>
                  <a:pt x="103188" y="37058"/>
                  <a:pt x="103188" y="43656"/>
                </a:cubicBezTo>
                <a:cubicBezTo>
                  <a:pt x="103188" y="50254"/>
                  <a:pt x="97879" y="55563"/>
                  <a:pt x="91281" y="55563"/>
                </a:cubicBezTo>
                <a:close/>
              </a:path>
            </a:pathLst>
          </a:custGeom>
          <a:solidFill>
            <a:srgbClr val="D4A373"/>
          </a:solidFill>
          <a:ln/>
        </p:spPr>
      </p:sp>
      <p:sp>
        <p:nvSpPr>
          <p:cNvPr id="39" name="Text 37"/>
          <p:cNvSpPr/>
          <p:nvPr/>
        </p:nvSpPr>
        <p:spPr>
          <a:xfrm>
            <a:off x="1130109" y="7608212"/>
            <a:ext cx="80899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Tip:</a:t>
            </a:r>
            <a:pPr>
              <a:lnSpc>
                <a:spcPct val="130000"/>
              </a:lnSpc>
            </a:pPr>
            <a:r>
              <a:rPr lang="en-US" sz="1600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All these structures follow the same pattern: </a:t>
            </a:r>
            <a:pPr>
              <a:lnSpc>
                <a:spcPct val="130000"/>
              </a:lnSpc>
            </a:pPr>
            <a:r>
              <a:rPr lang="en-US" sz="1600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Negative + Auxiliary + Subject + Main Verb</a:t>
            </a:r>
            <a:endParaRPr lang="en-US" sz="1600" dirty="0"/>
          </a:p>
        </p:txBody>
      </p:sp>
    </p:spTree>
  </p:cSld>
  <p:clrMapOvr>
    <a:masterClrMapping/>
  </p:clrMapOvr>
  <p:transition>
    <p:fade/>
    <p:spd val="me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7946" y="507944"/>
            <a:ext cx="153416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spc="80" kern="0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RULE 2 • FORMAL CONDITIONS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507946" y="914177"/>
            <a:ext cx="15468600" cy="5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90000"/>
              </a:lnSpc>
            </a:pPr>
            <a:r>
              <a:rPr lang="en-US" sz="3600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Replacing "If"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507946" y="1625284"/>
            <a:ext cx="15240000" cy="774700"/>
          </a:xfrm>
          <a:custGeom>
            <a:avLst/>
            <a:gdLst/>
            <a:ahLst/>
            <a:cxnLst/>
            <a:rect l="l" t="t" r="r" b="b"/>
            <a:pathLst>
              <a:path w="15240000" h="774700">
                <a:moveTo>
                  <a:pt x="152399" y="0"/>
                </a:moveTo>
                <a:lnTo>
                  <a:pt x="15087601" y="0"/>
                </a:lnTo>
                <a:cubicBezTo>
                  <a:pt x="15171769" y="0"/>
                  <a:pt x="15240000" y="68231"/>
                  <a:pt x="15240000" y="152399"/>
                </a:cubicBezTo>
                <a:lnTo>
                  <a:pt x="15240000" y="622301"/>
                </a:lnTo>
                <a:cubicBezTo>
                  <a:pt x="15240000" y="706469"/>
                  <a:pt x="15171769" y="774700"/>
                  <a:pt x="15087601" y="774700"/>
                </a:cubicBezTo>
                <a:lnTo>
                  <a:pt x="152399" y="774700"/>
                </a:lnTo>
                <a:cubicBezTo>
                  <a:pt x="68231" y="774700"/>
                  <a:pt x="0" y="706469"/>
                  <a:pt x="0" y="622301"/>
                </a:cubicBezTo>
                <a:lnTo>
                  <a:pt x="0" y="152399"/>
                </a:lnTo>
                <a:cubicBezTo>
                  <a:pt x="0" y="68288"/>
                  <a:pt x="68288" y="0"/>
                  <a:pt x="152399" y="0"/>
                </a:cubicBezTo>
                <a:close/>
              </a:path>
            </a:pathLst>
          </a:custGeom>
          <a:solidFill>
            <a:srgbClr val="2C3E50">
              <a:alpha val="5098"/>
            </a:srgbClr>
          </a:solidFill>
          <a:ln/>
        </p:spPr>
      </p:sp>
      <p:sp>
        <p:nvSpPr>
          <p:cNvPr id="5" name="Text 3"/>
          <p:cNvSpPr/>
          <p:nvPr/>
        </p:nvSpPr>
        <p:spPr>
          <a:xfrm>
            <a:off x="653957" y="1828447"/>
            <a:ext cx="14947900" cy="36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40000"/>
              </a:lnSpc>
            </a:pPr>
            <a:r>
              <a:rPr lang="en-US" sz="1800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We use this structure to </a:t>
            </a:r>
            <a:pPr algn="ctr">
              <a:lnSpc>
                <a:spcPct val="140000"/>
              </a:lnSpc>
            </a:pPr>
            <a:r>
              <a:rPr lang="en-US" sz="1800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replace "if"</a:t>
            </a:r>
            <a:pPr algn="ctr">
              <a:lnSpc>
                <a:spcPct val="140000"/>
              </a:lnSpc>
            </a:pPr>
            <a:r>
              <a:rPr lang="en-US" sz="1800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in very formal conditionals, especially with </a:t>
            </a:r>
            <a:pPr algn="ctr">
              <a:lnSpc>
                <a:spcPct val="140000"/>
              </a:lnSpc>
            </a:pPr>
            <a:r>
              <a:rPr lang="en-US" sz="1800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had</a:t>
            </a:r>
            <a:pPr algn="ctr">
              <a:lnSpc>
                <a:spcPct val="140000"/>
              </a:lnSpc>
            </a:pPr>
            <a:r>
              <a:rPr lang="en-US" sz="1800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, </a:t>
            </a:r>
            <a:pPr algn="ctr">
              <a:lnSpc>
                <a:spcPct val="140000"/>
              </a:lnSpc>
            </a:pPr>
            <a:r>
              <a:rPr lang="en-US" sz="1800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were</a:t>
            </a:r>
            <a:pPr algn="ctr">
              <a:lnSpc>
                <a:spcPct val="140000"/>
              </a:lnSpc>
            </a:pPr>
            <a:r>
              <a:rPr lang="en-US" sz="1800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, and </a:t>
            </a:r>
            <a:pPr algn="ctr">
              <a:lnSpc>
                <a:spcPct val="140000"/>
              </a:lnSpc>
            </a:pPr>
            <a:r>
              <a:rPr lang="en-US" sz="1800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should</a:t>
            </a:r>
            <a:pPr algn="ctr">
              <a:lnSpc>
                <a:spcPct val="140000"/>
              </a:lnSpc>
            </a:pPr>
            <a:r>
              <a:rPr lang="en-US" sz="1800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.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507946" y="2606260"/>
            <a:ext cx="15240000" cy="3581400"/>
          </a:xfrm>
          <a:custGeom>
            <a:avLst/>
            <a:gdLst/>
            <a:ahLst/>
            <a:cxnLst/>
            <a:rect l="l" t="t" r="r" b="b"/>
            <a:pathLst>
              <a:path w="15240000" h="3581400">
                <a:moveTo>
                  <a:pt x="152389" y="0"/>
                </a:moveTo>
                <a:lnTo>
                  <a:pt x="15087611" y="0"/>
                </a:lnTo>
                <a:cubicBezTo>
                  <a:pt x="15171717" y="0"/>
                  <a:pt x="15240000" y="68283"/>
                  <a:pt x="15240000" y="152389"/>
                </a:cubicBezTo>
                <a:lnTo>
                  <a:pt x="15240000" y="3429011"/>
                </a:lnTo>
                <a:cubicBezTo>
                  <a:pt x="15240000" y="3513173"/>
                  <a:pt x="15171773" y="3581400"/>
                  <a:pt x="15087611" y="3581400"/>
                </a:cubicBezTo>
                <a:lnTo>
                  <a:pt x="152389" y="3581400"/>
                </a:lnTo>
                <a:cubicBezTo>
                  <a:pt x="68283" y="3581400"/>
                  <a:pt x="0" y="3513117"/>
                  <a:pt x="0" y="3429011"/>
                </a:cubicBezTo>
                <a:lnTo>
                  <a:pt x="0" y="152389"/>
                </a:lnTo>
                <a:cubicBezTo>
                  <a:pt x="0" y="68283"/>
                  <a:pt x="68283" y="0"/>
                  <a:pt x="152389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sx="100000" sy="100000" kx="0" ky="0" algn="bl" rotWithShape="0" blurRad="76200" dist="50800" dir="5400000">
              <a:srgbClr val="000000">
                <a:alpha val="10196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698420" y="2860235"/>
            <a:ext cx="148590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2000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Comparison Table</a:t>
            </a:r>
            <a:endParaRPr lang="en-US" sz="1600" dirty="0"/>
          </a:p>
        </p:txBody>
      </p:sp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61920" y="3418904"/>
          <a:ext cx="14732000" cy="2514600"/>
        </p:xfrm>
        <a:graphic>
          <a:graphicData uri="http://schemas.openxmlformats.org/drawingml/2006/table">
            <a:tbl>
              <a:tblPr/>
              <a:tblGrid>
                <a:gridCol w="7366000"/>
                <a:gridCol w="7366000"/>
              </a:tblGrid>
              <a:tr h="628650">
                <a:tc>
                  <a:txBody>
                    <a:bodyPr/>
                    <a:lstStyle/>
                    <a:p>
                      <a:pPr algn="l"/>
                      <a:r>
                        <a:rPr lang="en-US" sz="1800" b="1" u="none" dirty="0">
                          <a:solidFill>
                            <a:srgbClr val="F8F7F2"/>
                          </a:solidFill>
                          <a:latin typeface="微软雅黑" pitchFamily="34" charset="0"/>
                          <a:ea typeface="微软雅黑" pitchFamily="34" charset="-122"/>
                          <a:cs typeface="微软雅黑" pitchFamily="34" charset="-120"/>
                        </a:rPr>
                        <a:t>Normal Conditional (with if)</a:t>
                      </a:r>
                      <a:endParaRPr lang="en-US" sz="1800" dirty="0">
                        <a:latin typeface="微软雅黑" charset="0"/>
                        <a:ea typeface="微软雅黑" charset="0"/>
                        <a:cs typeface="微软雅黑" charset="0"/>
                      </a:endParaRPr>
                    </a:p>
                  </a:txBody>
                  <a:tcPr marL="152400" marR="152400" marT="152400" marB="1524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2C3E5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1" u="none" dirty="0">
                          <a:solidFill>
                            <a:srgbClr val="F8F7F2"/>
                          </a:solidFill>
                          <a:latin typeface="微软雅黑" pitchFamily="34" charset="0"/>
                          <a:ea typeface="微软雅黑" pitchFamily="34" charset="-122"/>
                          <a:cs typeface="微软雅黑" pitchFamily="34" charset="-120"/>
                        </a:rPr>
                        <a:t>Inverted Formal Version</a:t>
                      </a:r>
                      <a:endParaRPr lang="en-US" sz="1800" dirty="0">
                        <a:latin typeface="微软雅黑" charset="0"/>
                        <a:ea typeface="微软雅黑" charset="0"/>
                        <a:cs typeface="微软雅黑" charset="0"/>
                      </a:endParaRPr>
                    </a:p>
                  </a:txBody>
                  <a:tcPr marL="152400" marR="152400" marT="152400" marB="1524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2C3E50"/>
                    </a:solidFill>
                  </a:tcPr>
                </a:tc>
              </a:tr>
              <a:tr h="628650">
                <a:tc>
                  <a:txBody>
                    <a:bodyPr/>
                    <a:lstStyle/>
                    <a:p>
                      <a:r>
                        <a:rPr lang="en-US" sz="1600" u="none" dirty="0">
                          <a:solidFill>
                            <a:srgbClr val="2C3E50"/>
                          </a:solidFill>
                          <a:latin typeface="微软雅黑" pitchFamily="34" charset="0"/>
                          <a:ea typeface="微软雅黑" pitchFamily="34" charset="-122"/>
                          <a:cs typeface="微软雅黑" pitchFamily="34" charset="-120"/>
                        </a:rPr>
                        <a:t>If I had known, I would have called.</a:t>
                      </a:r>
                      <a:endParaRPr lang="en-US" sz="1600" dirty="0">
                        <a:latin typeface="微软雅黑" charset="0"/>
                        <a:ea typeface="微软雅黑" charset="0"/>
                        <a:cs typeface="微软雅黑" charset="0"/>
                      </a:endParaRPr>
                    </a:p>
                  </a:txBody>
                  <a:tcPr marL="152400" marR="152400" marT="152400" marB="1524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143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u="none" dirty="0">
                          <a:solidFill>
                            <a:srgbClr val="2C3E50"/>
                          </a:solidFill>
                          <a:latin typeface="微软雅黑" pitchFamily="34" charset="0"/>
                          <a:ea typeface="微软雅黑" pitchFamily="34" charset="-122"/>
                          <a:cs typeface="微软雅黑" pitchFamily="34" charset="-120"/>
                        </a:rPr>
                        <a:t>Had I known, I would have called.</a:t>
                      </a:r>
                      <a:endParaRPr lang="en-US" sz="1600" dirty="0">
                        <a:latin typeface="微软雅黑" charset="0"/>
                        <a:ea typeface="微软雅黑" charset="0"/>
                        <a:cs typeface="微软雅黑" charset="0"/>
                      </a:endParaRPr>
                    </a:p>
                  </a:txBody>
                  <a:tcPr marL="152400" marR="152400" marT="152400" marB="1524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143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A373">
                        <a:alpha val="10000"/>
                      </a:srgbClr>
                    </a:solidFill>
                  </a:tcPr>
                </a:tc>
              </a:tr>
              <a:tr h="628650">
                <a:tc>
                  <a:txBody>
                    <a:bodyPr/>
                    <a:lstStyle/>
                    <a:p>
                      <a:r>
                        <a:rPr lang="en-US" sz="1600" u="none" dirty="0">
                          <a:solidFill>
                            <a:srgbClr val="2C3E50"/>
                          </a:solidFill>
                          <a:latin typeface="微软雅黑" pitchFamily="34" charset="0"/>
                          <a:ea typeface="微软雅黑" pitchFamily="34" charset="-122"/>
                          <a:cs typeface="微软雅黑" pitchFamily="34" charset="-120"/>
                        </a:rPr>
                        <a:t>If you should need help, call me.</a:t>
                      </a:r>
                      <a:endParaRPr lang="en-US" sz="1600" dirty="0">
                        <a:latin typeface="微软雅黑" charset="0"/>
                        <a:ea typeface="微软雅黑" charset="0"/>
                        <a:cs typeface="微软雅黑" charset="0"/>
                      </a:endParaRPr>
                    </a:p>
                  </a:txBody>
                  <a:tcPr marL="152400" marR="152400" marT="152400" marB="1524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143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u="none" dirty="0">
                          <a:solidFill>
                            <a:srgbClr val="2C3E50"/>
                          </a:solidFill>
                          <a:latin typeface="微软雅黑" pitchFamily="34" charset="0"/>
                          <a:ea typeface="微软雅黑" pitchFamily="34" charset="-122"/>
                          <a:cs typeface="微软雅黑" pitchFamily="34" charset="-120"/>
                        </a:rPr>
                        <a:t>Should you need help, call me.</a:t>
                      </a:r>
                      <a:endParaRPr lang="en-US" sz="1600" dirty="0">
                        <a:latin typeface="微软雅黑" charset="0"/>
                        <a:ea typeface="微软雅黑" charset="0"/>
                        <a:cs typeface="微软雅黑" charset="0"/>
                      </a:endParaRPr>
                    </a:p>
                  </a:txBody>
                  <a:tcPr marL="152400" marR="152400" marT="152400" marB="1524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143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A373">
                        <a:alpha val="10000"/>
                      </a:srgbClr>
                    </a:solidFill>
                  </a:tcPr>
                </a:tc>
              </a:tr>
              <a:tr h="628650">
                <a:tc>
                  <a:txBody>
                    <a:bodyPr/>
                    <a:lstStyle/>
                    <a:p>
                      <a:r>
                        <a:rPr lang="en-US" sz="1600" u="none" dirty="0">
                          <a:solidFill>
                            <a:srgbClr val="2C3E50"/>
                          </a:solidFill>
                          <a:latin typeface="微软雅黑" pitchFamily="34" charset="0"/>
                          <a:ea typeface="微软雅黑" pitchFamily="34" charset="-122"/>
                          <a:cs typeface="微软雅黑" pitchFamily="34" charset="-120"/>
                        </a:rPr>
                        <a:t>If I were you, I'd accept.</a:t>
                      </a:r>
                      <a:endParaRPr lang="en-US" sz="1600" dirty="0">
                        <a:latin typeface="微软雅黑" charset="0"/>
                        <a:ea typeface="微软雅黑" charset="0"/>
                        <a:cs typeface="微软雅黑" charset="0"/>
                      </a:endParaRPr>
                    </a:p>
                  </a:txBody>
                  <a:tcPr marL="152400" marR="152400" marT="152400" marB="1524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u="none" dirty="0">
                          <a:solidFill>
                            <a:srgbClr val="2C3E50"/>
                          </a:solidFill>
                          <a:latin typeface="微软雅黑" pitchFamily="34" charset="0"/>
                          <a:ea typeface="微软雅黑" pitchFamily="34" charset="-122"/>
                          <a:cs typeface="微软雅黑" pitchFamily="34" charset="-120"/>
                        </a:rPr>
                        <a:t>Were I you, I'd accept.</a:t>
                      </a:r>
                      <a:endParaRPr lang="en-US" sz="1600" dirty="0">
                        <a:latin typeface="微软雅黑" charset="0"/>
                        <a:ea typeface="微软雅黑" charset="0"/>
                        <a:cs typeface="微软雅黑" charset="0"/>
                      </a:endParaRPr>
                    </a:p>
                  </a:txBody>
                  <a:tcPr marL="152400" marR="152400" marT="152400" marB="1524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D4A373">
                        <a:alpha val="1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9" name="Shape 6"/>
          <p:cNvSpPr/>
          <p:nvPr/>
        </p:nvSpPr>
        <p:spPr>
          <a:xfrm>
            <a:off x="507946" y="6387368"/>
            <a:ext cx="4940300" cy="1879600"/>
          </a:xfrm>
          <a:custGeom>
            <a:avLst/>
            <a:gdLst/>
            <a:ahLst/>
            <a:cxnLst/>
            <a:rect l="l" t="t" r="r" b="b"/>
            <a:pathLst>
              <a:path w="4940300" h="1879600">
                <a:moveTo>
                  <a:pt x="152398" y="0"/>
                </a:moveTo>
                <a:lnTo>
                  <a:pt x="4787902" y="0"/>
                </a:lnTo>
                <a:cubicBezTo>
                  <a:pt x="4872069" y="0"/>
                  <a:pt x="4940300" y="68231"/>
                  <a:pt x="4940300" y="152398"/>
                </a:cubicBezTo>
                <a:lnTo>
                  <a:pt x="4940300" y="1727202"/>
                </a:lnTo>
                <a:cubicBezTo>
                  <a:pt x="4940300" y="1811369"/>
                  <a:pt x="4872069" y="1879600"/>
                  <a:pt x="4787902" y="1879600"/>
                </a:cubicBezTo>
                <a:lnTo>
                  <a:pt x="152398" y="1879600"/>
                </a:lnTo>
                <a:cubicBezTo>
                  <a:pt x="68231" y="1879600"/>
                  <a:pt x="0" y="1811369"/>
                  <a:pt x="0" y="1727202"/>
                </a:cubicBezTo>
                <a:lnTo>
                  <a:pt x="0" y="152398"/>
                </a:lnTo>
                <a:cubicBezTo>
                  <a:pt x="0" y="68287"/>
                  <a:pt x="68287" y="0"/>
                  <a:pt x="152398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sx="100000" sy="100000" kx="0" ky="0" algn="bl" rotWithShape="0" blurRad="76200" dist="50800" dir="5400000">
              <a:srgbClr val="000000">
                <a:alpha val="10196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2624568" y="6590531"/>
            <a:ext cx="711200" cy="711200"/>
          </a:xfrm>
          <a:custGeom>
            <a:avLst/>
            <a:gdLst/>
            <a:ahLst/>
            <a:cxnLst/>
            <a:rect l="l" t="t" r="r" b="b"/>
            <a:pathLst>
              <a:path w="711200" h="711200">
                <a:moveTo>
                  <a:pt x="355600" y="0"/>
                </a:moveTo>
                <a:lnTo>
                  <a:pt x="355600" y="0"/>
                </a:lnTo>
                <a:cubicBezTo>
                  <a:pt x="551861" y="0"/>
                  <a:pt x="711200" y="159339"/>
                  <a:pt x="711200" y="355600"/>
                </a:cubicBezTo>
                <a:lnTo>
                  <a:pt x="711200" y="355600"/>
                </a:lnTo>
                <a:cubicBezTo>
                  <a:pt x="711200" y="551861"/>
                  <a:pt x="551861" y="711200"/>
                  <a:pt x="355600" y="711200"/>
                </a:cubicBezTo>
                <a:lnTo>
                  <a:pt x="355600" y="711200"/>
                </a:lnTo>
                <a:cubicBezTo>
                  <a:pt x="159339" y="711200"/>
                  <a:pt x="0" y="551861"/>
                  <a:pt x="0" y="355600"/>
                </a:cubicBezTo>
                <a:lnTo>
                  <a:pt x="0" y="355600"/>
                </a:lnTo>
                <a:cubicBezTo>
                  <a:pt x="0" y="159339"/>
                  <a:pt x="159339" y="0"/>
                  <a:pt x="355600" y="0"/>
                </a:cubicBezTo>
                <a:close/>
              </a:path>
            </a:pathLst>
          </a:custGeom>
          <a:solidFill>
            <a:srgbClr val="D4A373"/>
          </a:solidFill>
          <a:ln/>
        </p:spPr>
      </p:sp>
      <p:sp>
        <p:nvSpPr>
          <p:cNvPr id="11" name="Text 8"/>
          <p:cNvSpPr/>
          <p:nvPr/>
        </p:nvSpPr>
        <p:spPr>
          <a:xfrm>
            <a:off x="2561068" y="6590531"/>
            <a:ext cx="838200" cy="71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200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Had</a:t>
            </a:r>
            <a:endParaRPr lang="en-US" sz="1600" dirty="0"/>
          </a:p>
        </p:txBody>
      </p:sp>
      <p:sp>
        <p:nvSpPr>
          <p:cNvPr id="12" name="Text 9"/>
          <p:cNvSpPr/>
          <p:nvPr/>
        </p:nvSpPr>
        <p:spPr>
          <a:xfrm>
            <a:off x="660307" y="7454075"/>
            <a:ext cx="46355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600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Had I...</a:t>
            </a:r>
            <a:endParaRPr lang="en-US" sz="1600" dirty="0"/>
          </a:p>
        </p:txBody>
      </p:sp>
      <p:sp>
        <p:nvSpPr>
          <p:cNvPr id="13" name="Text 10"/>
          <p:cNvSpPr/>
          <p:nvPr/>
        </p:nvSpPr>
        <p:spPr>
          <a:xfrm>
            <a:off x="666657" y="7809495"/>
            <a:ext cx="4622800" cy="2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400" dirty="0">
                <a:solidFill>
                  <a:srgbClr val="2C3E50">
                    <a:alpha val="7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Past perfect conditionals</a:t>
            </a:r>
            <a:endParaRPr lang="en-US" sz="1600" dirty="0"/>
          </a:p>
        </p:txBody>
      </p:sp>
      <p:sp>
        <p:nvSpPr>
          <p:cNvPr id="14" name="Shape 11"/>
          <p:cNvSpPr/>
          <p:nvPr/>
        </p:nvSpPr>
        <p:spPr>
          <a:xfrm>
            <a:off x="5655637" y="6387368"/>
            <a:ext cx="4940300" cy="1879600"/>
          </a:xfrm>
          <a:custGeom>
            <a:avLst/>
            <a:gdLst/>
            <a:ahLst/>
            <a:cxnLst/>
            <a:rect l="l" t="t" r="r" b="b"/>
            <a:pathLst>
              <a:path w="4940300" h="1879600">
                <a:moveTo>
                  <a:pt x="152398" y="0"/>
                </a:moveTo>
                <a:lnTo>
                  <a:pt x="4787902" y="0"/>
                </a:lnTo>
                <a:cubicBezTo>
                  <a:pt x="4872069" y="0"/>
                  <a:pt x="4940300" y="68231"/>
                  <a:pt x="4940300" y="152398"/>
                </a:cubicBezTo>
                <a:lnTo>
                  <a:pt x="4940300" y="1727202"/>
                </a:lnTo>
                <a:cubicBezTo>
                  <a:pt x="4940300" y="1811369"/>
                  <a:pt x="4872069" y="1879600"/>
                  <a:pt x="4787902" y="1879600"/>
                </a:cubicBezTo>
                <a:lnTo>
                  <a:pt x="152398" y="1879600"/>
                </a:lnTo>
                <a:cubicBezTo>
                  <a:pt x="68231" y="1879600"/>
                  <a:pt x="0" y="1811369"/>
                  <a:pt x="0" y="1727202"/>
                </a:cubicBezTo>
                <a:lnTo>
                  <a:pt x="0" y="152398"/>
                </a:lnTo>
                <a:cubicBezTo>
                  <a:pt x="0" y="68287"/>
                  <a:pt x="68287" y="0"/>
                  <a:pt x="152398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sx="100000" sy="100000" kx="0" ky="0" algn="bl" rotWithShape="0" blurRad="76200" dist="50800" dir="5400000">
              <a:srgbClr val="000000">
                <a:alpha val="10196"/>
              </a:srgbClr>
            </a:outerShdw>
          </a:effectLst>
        </p:spPr>
      </p:sp>
      <p:sp>
        <p:nvSpPr>
          <p:cNvPr id="15" name="Shape 12"/>
          <p:cNvSpPr/>
          <p:nvPr/>
        </p:nvSpPr>
        <p:spPr>
          <a:xfrm>
            <a:off x="7772347" y="6590531"/>
            <a:ext cx="711200" cy="711200"/>
          </a:xfrm>
          <a:custGeom>
            <a:avLst/>
            <a:gdLst/>
            <a:ahLst/>
            <a:cxnLst/>
            <a:rect l="l" t="t" r="r" b="b"/>
            <a:pathLst>
              <a:path w="711200" h="711200">
                <a:moveTo>
                  <a:pt x="355600" y="0"/>
                </a:moveTo>
                <a:lnTo>
                  <a:pt x="355600" y="0"/>
                </a:lnTo>
                <a:cubicBezTo>
                  <a:pt x="551861" y="0"/>
                  <a:pt x="711200" y="159339"/>
                  <a:pt x="711200" y="355600"/>
                </a:cubicBezTo>
                <a:lnTo>
                  <a:pt x="711200" y="355600"/>
                </a:lnTo>
                <a:cubicBezTo>
                  <a:pt x="711200" y="551861"/>
                  <a:pt x="551861" y="711200"/>
                  <a:pt x="355600" y="711200"/>
                </a:cubicBezTo>
                <a:lnTo>
                  <a:pt x="355600" y="711200"/>
                </a:lnTo>
                <a:cubicBezTo>
                  <a:pt x="159339" y="711200"/>
                  <a:pt x="0" y="551861"/>
                  <a:pt x="0" y="355600"/>
                </a:cubicBezTo>
                <a:lnTo>
                  <a:pt x="0" y="355600"/>
                </a:lnTo>
                <a:cubicBezTo>
                  <a:pt x="0" y="159339"/>
                  <a:pt x="159339" y="0"/>
                  <a:pt x="355600" y="0"/>
                </a:cubicBezTo>
                <a:close/>
              </a:path>
            </a:pathLst>
          </a:custGeom>
          <a:solidFill>
            <a:srgbClr val="2C3E50"/>
          </a:solidFill>
          <a:ln/>
        </p:spPr>
      </p:sp>
      <p:sp>
        <p:nvSpPr>
          <p:cNvPr id="16" name="Text 13"/>
          <p:cNvSpPr/>
          <p:nvPr/>
        </p:nvSpPr>
        <p:spPr>
          <a:xfrm>
            <a:off x="7708847" y="6590531"/>
            <a:ext cx="838200" cy="71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200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Were</a:t>
            </a:r>
            <a:endParaRPr lang="en-US" sz="1600" dirty="0"/>
          </a:p>
        </p:txBody>
      </p:sp>
      <p:sp>
        <p:nvSpPr>
          <p:cNvPr id="17" name="Text 14"/>
          <p:cNvSpPr/>
          <p:nvPr/>
        </p:nvSpPr>
        <p:spPr>
          <a:xfrm>
            <a:off x="5807997" y="7454075"/>
            <a:ext cx="46355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600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Were you...</a:t>
            </a:r>
            <a:endParaRPr lang="en-US" sz="1600" dirty="0"/>
          </a:p>
        </p:txBody>
      </p:sp>
      <p:sp>
        <p:nvSpPr>
          <p:cNvPr id="18" name="Text 15"/>
          <p:cNvSpPr/>
          <p:nvPr/>
        </p:nvSpPr>
        <p:spPr>
          <a:xfrm>
            <a:off x="5814347" y="7809495"/>
            <a:ext cx="4622800" cy="2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400" dirty="0">
                <a:solidFill>
                  <a:srgbClr val="2C3E50">
                    <a:alpha val="7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Unreal present/future</a:t>
            </a:r>
            <a:endParaRPr lang="en-US" sz="1600" dirty="0"/>
          </a:p>
        </p:txBody>
      </p:sp>
      <p:sp>
        <p:nvSpPr>
          <p:cNvPr id="19" name="Shape 16"/>
          <p:cNvSpPr/>
          <p:nvPr/>
        </p:nvSpPr>
        <p:spPr>
          <a:xfrm>
            <a:off x="10803416" y="6387368"/>
            <a:ext cx="4940300" cy="1879600"/>
          </a:xfrm>
          <a:custGeom>
            <a:avLst/>
            <a:gdLst/>
            <a:ahLst/>
            <a:cxnLst/>
            <a:rect l="l" t="t" r="r" b="b"/>
            <a:pathLst>
              <a:path w="4940300" h="1879600">
                <a:moveTo>
                  <a:pt x="152398" y="0"/>
                </a:moveTo>
                <a:lnTo>
                  <a:pt x="4787902" y="0"/>
                </a:lnTo>
                <a:cubicBezTo>
                  <a:pt x="4872069" y="0"/>
                  <a:pt x="4940300" y="68231"/>
                  <a:pt x="4940300" y="152398"/>
                </a:cubicBezTo>
                <a:lnTo>
                  <a:pt x="4940300" y="1727202"/>
                </a:lnTo>
                <a:cubicBezTo>
                  <a:pt x="4940300" y="1811369"/>
                  <a:pt x="4872069" y="1879600"/>
                  <a:pt x="4787902" y="1879600"/>
                </a:cubicBezTo>
                <a:lnTo>
                  <a:pt x="152398" y="1879600"/>
                </a:lnTo>
                <a:cubicBezTo>
                  <a:pt x="68231" y="1879600"/>
                  <a:pt x="0" y="1811369"/>
                  <a:pt x="0" y="1727202"/>
                </a:cubicBezTo>
                <a:lnTo>
                  <a:pt x="0" y="152398"/>
                </a:lnTo>
                <a:cubicBezTo>
                  <a:pt x="0" y="68287"/>
                  <a:pt x="68287" y="0"/>
                  <a:pt x="152398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sx="100000" sy="100000" kx="0" ky="0" algn="bl" rotWithShape="0" blurRad="76200" dist="50800" dir="5400000">
              <a:srgbClr val="000000">
                <a:alpha val="10196"/>
              </a:srgbClr>
            </a:outerShdw>
          </a:effectLst>
        </p:spPr>
      </p:sp>
      <p:sp>
        <p:nvSpPr>
          <p:cNvPr id="20" name="Shape 17"/>
          <p:cNvSpPr/>
          <p:nvPr/>
        </p:nvSpPr>
        <p:spPr>
          <a:xfrm>
            <a:off x="12920127" y="6590531"/>
            <a:ext cx="711200" cy="711200"/>
          </a:xfrm>
          <a:custGeom>
            <a:avLst/>
            <a:gdLst/>
            <a:ahLst/>
            <a:cxnLst/>
            <a:rect l="l" t="t" r="r" b="b"/>
            <a:pathLst>
              <a:path w="711200" h="711200">
                <a:moveTo>
                  <a:pt x="355600" y="0"/>
                </a:moveTo>
                <a:lnTo>
                  <a:pt x="355600" y="0"/>
                </a:lnTo>
                <a:cubicBezTo>
                  <a:pt x="551861" y="0"/>
                  <a:pt x="711200" y="159339"/>
                  <a:pt x="711200" y="355600"/>
                </a:cubicBezTo>
                <a:lnTo>
                  <a:pt x="711200" y="355600"/>
                </a:lnTo>
                <a:cubicBezTo>
                  <a:pt x="711200" y="551861"/>
                  <a:pt x="551861" y="711200"/>
                  <a:pt x="355600" y="711200"/>
                </a:cubicBezTo>
                <a:lnTo>
                  <a:pt x="355600" y="711200"/>
                </a:lnTo>
                <a:cubicBezTo>
                  <a:pt x="159339" y="711200"/>
                  <a:pt x="0" y="551861"/>
                  <a:pt x="0" y="355600"/>
                </a:cubicBezTo>
                <a:lnTo>
                  <a:pt x="0" y="355600"/>
                </a:lnTo>
                <a:cubicBezTo>
                  <a:pt x="0" y="159339"/>
                  <a:pt x="159339" y="0"/>
                  <a:pt x="355600" y="0"/>
                </a:cubicBezTo>
                <a:close/>
              </a:path>
            </a:pathLst>
          </a:custGeom>
          <a:solidFill>
            <a:srgbClr val="8E9EAB"/>
          </a:solidFill>
          <a:ln/>
        </p:spPr>
      </p:sp>
      <p:sp>
        <p:nvSpPr>
          <p:cNvPr id="21" name="Text 18"/>
          <p:cNvSpPr/>
          <p:nvPr/>
        </p:nvSpPr>
        <p:spPr>
          <a:xfrm>
            <a:off x="12856627" y="6590531"/>
            <a:ext cx="838200" cy="71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200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Should</a:t>
            </a:r>
            <a:endParaRPr lang="en-US" sz="1600" dirty="0"/>
          </a:p>
        </p:txBody>
      </p:sp>
      <p:sp>
        <p:nvSpPr>
          <p:cNvPr id="22" name="Text 19"/>
          <p:cNvSpPr/>
          <p:nvPr/>
        </p:nvSpPr>
        <p:spPr>
          <a:xfrm>
            <a:off x="10955776" y="7454075"/>
            <a:ext cx="46355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600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Should we...</a:t>
            </a:r>
            <a:endParaRPr lang="en-US" sz="1600" dirty="0"/>
          </a:p>
        </p:txBody>
      </p:sp>
      <p:sp>
        <p:nvSpPr>
          <p:cNvPr id="23" name="Text 20"/>
          <p:cNvSpPr/>
          <p:nvPr/>
        </p:nvSpPr>
        <p:spPr>
          <a:xfrm>
            <a:off x="10962126" y="7809495"/>
            <a:ext cx="4622800" cy="2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400" dirty="0">
                <a:solidFill>
                  <a:srgbClr val="2C3E50">
                    <a:alpha val="7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Formal possibility</a:t>
            </a:r>
            <a:endParaRPr lang="en-US" sz="1600" dirty="0"/>
          </a:p>
        </p:txBody>
      </p:sp>
      <p:sp>
        <p:nvSpPr>
          <p:cNvPr id="24" name="Shape 21"/>
          <p:cNvSpPr/>
          <p:nvPr/>
        </p:nvSpPr>
        <p:spPr>
          <a:xfrm>
            <a:off x="530808" y="8418978"/>
            <a:ext cx="15212061" cy="609600"/>
          </a:xfrm>
          <a:custGeom>
            <a:avLst/>
            <a:gdLst/>
            <a:ahLst/>
            <a:cxnLst/>
            <a:rect l="l" t="t" r="r" b="b"/>
            <a:pathLst>
              <a:path w="15212061" h="609600">
                <a:moveTo>
                  <a:pt x="45722" y="0"/>
                </a:moveTo>
                <a:lnTo>
                  <a:pt x="15110459" y="0"/>
                </a:lnTo>
                <a:cubicBezTo>
                  <a:pt x="15166572" y="0"/>
                  <a:pt x="15212061" y="45489"/>
                  <a:pt x="15212061" y="101602"/>
                </a:cubicBezTo>
                <a:lnTo>
                  <a:pt x="15212061" y="507998"/>
                </a:lnTo>
                <a:cubicBezTo>
                  <a:pt x="15212061" y="564111"/>
                  <a:pt x="15166572" y="609600"/>
                  <a:pt x="15110459" y="609600"/>
                </a:cubicBezTo>
                <a:lnTo>
                  <a:pt x="45722" y="609600"/>
                </a:lnTo>
                <a:cubicBezTo>
                  <a:pt x="20471" y="609600"/>
                  <a:pt x="0" y="589129"/>
                  <a:pt x="0" y="563878"/>
                </a:cubicBezTo>
                <a:lnTo>
                  <a:pt x="0" y="45722"/>
                </a:lnTo>
                <a:cubicBezTo>
                  <a:pt x="0" y="20471"/>
                  <a:pt x="20471" y="0"/>
                  <a:pt x="45722" y="0"/>
                </a:cubicBezTo>
                <a:close/>
              </a:path>
            </a:pathLst>
          </a:custGeom>
          <a:solidFill>
            <a:srgbClr val="D4A373">
              <a:alpha val="10196"/>
            </a:srgbClr>
          </a:solidFill>
          <a:ln/>
        </p:spPr>
      </p:sp>
      <p:sp>
        <p:nvSpPr>
          <p:cNvPr id="25" name="Shape 22"/>
          <p:cNvSpPr/>
          <p:nvPr/>
        </p:nvSpPr>
        <p:spPr>
          <a:xfrm>
            <a:off x="530808" y="8418978"/>
            <a:ext cx="45722" cy="609600"/>
          </a:xfrm>
          <a:custGeom>
            <a:avLst/>
            <a:gdLst/>
            <a:ahLst/>
            <a:cxnLst/>
            <a:rect l="l" t="t" r="r" b="b"/>
            <a:pathLst>
              <a:path w="45722" h="609600">
                <a:moveTo>
                  <a:pt x="45722" y="0"/>
                </a:moveTo>
                <a:lnTo>
                  <a:pt x="45722" y="0"/>
                </a:lnTo>
                <a:lnTo>
                  <a:pt x="45722" y="609600"/>
                </a:lnTo>
                <a:lnTo>
                  <a:pt x="45722" y="609600"/>
                </a:lnTo>
                <a:cubicBezTo>
                  <a:pt x="20471" y="609600"/>
                  <a:pt x="0" y="589129"/>
                  <a:pt x="0" y="563878"/>
                </a:cubicBezTo>
                <a:lnTo>
                  <a:pt x="0" y="45722"/>
                </a:lnTo>
                <a:cubicBezTo>
                  <a:pt x="0" y="20487"/>
                  <a:pt x="20487" y="0"/>
                  <a:pt x="45722" y="0"/>
                </a:cubicBezTo>
                <a:close/>
              </a:path>
            </a:pathLst>
          </a:custGeom>
          <a:solidFill>
            <a:srgbClr val="D4A373"/>
          </a:solidFill>
          <a:ln/>
        </p:spPr>
      </p:sp>
      <p:sp>
        <p:nvSpPr>
          <p:cNvPr id="26" name="Text 23"/>
          <p:cNvSpPr/>
          <p:nvPr/>
        </p:nvSpPr>
        <p:spPr>
          <a:xfrm>
            <a:off x="706017" y="8571322"/>
            <a:ext cx="149860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D4A373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Key Point:</a:t>
            </a:r>
            <a:pPr>
              <a:lnSpc>
                <a:spcPct val="130000"/>
              </a:lnSpc>
            </a:pPr>
            <a:r>
              <a:rPr lang="en-US" sz="1600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Remove "if" and follow the same </a:t>
            </a:r>
            <a:pPr>
              <a:lnSpc>
                <a:spcPct val="130000"/>
              </a:lnSpc>
            </a:pPr>
            <a:r>
              <a:rPr lang="en-US" sz="1600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Auxiliary + Subject</a:t>
            </a:r>
            <a:pPr>
              <a:lnSpc>
                <a:spcPct val="130000"/>
              </a:lnSpc>
            </a:pPr>
            <a:r>
              <a:rPr lang="en-US" sz="1600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order.</a:t>
            </a:r>
            <a:endParaRPr lang="en-US" sz="1600" dirty="0"/>
          </a:p>
        </p:txBody>
      </p:sp>
    </p:spTree>
  </p:cSld>
  <p:clrMapOvr>
    <a:masterClrMapping/>
  </p:clrMapOvr>
  <p:transition>
    <p:fade/>
    <p:spd val="me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7946" y="507950"/>
            <a:ext cx="153416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spc="80" kern="0" dirty="0">
                <a:solidFill>
                  <a:srgbClr val="8E9EAB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RULE 3 • DESCRIPTIVE STYLE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507946" y="914183"/>
            <a:ext cx="15468600" cy="5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90000"/>
              </a:lnSpc>
            </a:pPr>
            <a:r>
              <a:rPr lang="en-US" sz="3600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Place &amp; Direction Inversion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507946" y="1625290"/>
            <a:ext cx="15240000" cy="774700"/>
          </a:xfrm>
          <a:custGeom>
            <a:avLst/>
            <a:gdLst/>
            <a:ahLst/>
            <a:cxnLst/>
            <a:rect l="l" t="t" r="r" b="b"/>
            <a:pathLst>
              <a:path w="15240000" h="774700">
                <a:moveTo>
                  <a:pt x="152399" y="0"/>
                </a:moveTo>
                <a:lnTo>
                  <a:pt x="15087601" y="0"/>
                </a:lnTo>
                <a:cubicBezTo>
                  <a:pt x="15171769" y="0"/>
                  <a:pt x="15240000" y="68231"/>
                  <a:pt x="15240000" y="152399"/>
                </a:cubicBezTo>
                <a:lnTo>
                  <a:pt x="15240000" y="622301"/>
                </a:lnTo>
                <a:cubicBezTo>
                  <a:pt x="15240000" y="706469"/>
                  <a:pt x="15171769" y="774700"/>
                  <a:pt x="15087601" y="774700"/>
                </a:cubicBezTo>
                <a:lnTo>
                  <a:pt x="152399" y="774700"/>
                </a:lnTo>
                <a:cubicBezTo>
                  <a:pt x="68231" y="774700"/>
                  <a:pt x="0" y="706469"/>
                  <a:pt x="0" y="622301"/>
                </a:cubicBezTo>
                <a:lnTo>
                  <a:pt x="0" y="152399"/>
                </a:lnTo>
                <a:cubicBezTo>
                  <a:pt x="0" y="68288"/>
                  <a:pt x="68288" y="0"/>
                  <a:pt x="152399" y="0"/>
                </a:cubicBezTo>
                <a:close/>
              </a:path>
            </a:pathLst>
          </a:custGeom>
          <a:solidFill>
            <a:srgbClr val="8E9EAB">
              <a:alpha val="10196"/>
            </a:srgbClr>
          </a:solidFill>
          <a:ln/>
        </p:spPr>
      </p:sp>
      <p:sp>
        <p:nvSpPr>
          <p:cNvPr id="5" name="Text 3"/>
          <p:cNvSpPr/>
          <p:nvPr/>
        </p:nvSpPr>
        <p:spPr>
          <a:xfrm>
            <a:off x="653957" y="1828447"/>
            <a:ext cx="14947900" cy="36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40000"/>
              </a:lnSpc>
            </a:pPr>
            <a:r>
              <a:rPr lang="en-US" sz="1800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We invert after phrases that tell us </a:t>
            </a:r>
            <a:pPr algn="ctr">
              <a:lnSpc>
                <a:spcPct val="140000"/>
              </a:lnSpc>
            </a:pPr>
            <a:r>
              <a:rPr lang="en-US" sz="1800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where something is or happens</a:t>
            </a:r>
            <a:pPr algn="ctr">
              <a:lnSpc>
                <a:spcPct val="140000"/>
              </a:lnSpc>
            </a:pPr>
            <a:r>
              <a:rPr lang="en-US" sz="1800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. This is very common in writing to </a:t>
            </a:r>
            <a:pPr algn="ctr">
              <a:lnSpc>
                <a:spcPct val="140000"/>
              </a:lnSpc>
            </a:pPr>
            <a:r>
              <a:rPr lang="en-US" sz="1800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set a scene</a:t>
            </a:r>
            <a:pPr algn="ctr">
              <a:lnSpc>
                <a:spcPct val="140000"/>
              </a:lnSpc>
            </a:pPr>
            <a:r>
              <a:rPr lang="en-US" sz="1800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.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507946" y="2606266"/>
            <a:ext cx="7467600" cy="2489200"/>
          </a:xfrm>
          <a:custGeom>
            <a:avLst/>
            <a:gdLst/>
            <a:ahLst/>
            <a:cxnLst/>
            <a:rect l="l" t="t" r="r" b="b"/>
            <a:pathLst>
              <a:path w="7467600" h="2489200">
                <a:moveTo>
                  <a:pt x="152389" y="0"/>
                </a:moveTo>
                <a:lnTo>
                  <a:pt x="7315211" y="0"/>
                </a:lnTo>
                <a:cubicBezTo>
                  <a:pt x="7399373" y="0"/>
                  <a:pt x="7467600" y="68227"/>
                  <a:pt x="7467600" y="152389"/>
                </a:cubicBezTo>
                <a:lnTo>
                  <a:pt x="7467600" y="2336811"/>
                </a:lnTo>
                <a:cubicBezTo>
                  <a:pt x="7467600" y="2420973"/>
                  <a:pt x="7399373" y="2489200"/>
                  <a:pt x="7315211" y="2489200"/>
                </a:cubicBezTo>
                <a:lnTo>
                  <a:pt x="152389" y="2489200"/>
                </a:lnTo>
                <a:cubicBezTo>
                  <a:pt x="68227" y="2489200"/>
                  <a:pt x="0" y="2420973"/>
                  <a:pt x="0" y="2336811"/>
                </a:cubicBezTo>
                <a:lnTo>
                  <a:pt x="0" y="152389"/>
                </a:lnTo>
                <a:cubicBezTo>
                  <a:pt x="0" y="68283"/>
                  <a:pt x="68283" y="0"/>
                  <a:pt x="152389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sx="100000" sy="100000" kx="0" ky="0" algn="bl" rotWithShape="0" blurRad="76200" dist="50800" dir="5400000">
              <a:srgbClr val="000000">
                <a:alpha val="10196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793670" y="2910960"/>
            <a:ext cx="254000" cy="254000"/>
          </a:xfrm>
          <a:custGeom>
            <a:avLst/>
            <a:gdLst/>
            <a:ahLst/>
            <a:cxnLst/>
            <a:rect l="l" t="t" r="r" b="b"/>
            <a:pathLst>
              <a:path w="254000" h="254000">
                <a:moveTo>
                  <a:pt x="249337" y="138212"/>
                </a:moveTo>
                <a:cubicBezTo>
                  <a:pt x="255538" y="132011"/>
                  <a:pt x="255538" y="121940"/>
                  <a:pt x="249337" y="115739"/>
                </a:cubicBezTo>
                <a:lnTo>
                  <a:pt x="169962" y="36364"/>
                </a:lnTo>
                <a:cubicBezTo>
                  <a:pt x="163761" y="30163"/>
                  <a:pt x="153690" y="30163"/>
                  <a:pt x="147489" y="36364"/>
                </a:cubicBezTo>
                <a:cubicBezTo>
                  <a:pt x="141288" y="42565"/>
                  <a:pt x="141288" y="52636"/>
                  <a:pt x="147489" y="58837"/>
                </a:cubicBezTo>
                <a:lnTo>
                  <a:pt x="199777" y="111125"/>
                </a:lnTo>
                <a:lnTo>
                  <a:pt x="15875" y="111125"/>
                </a:lnTo>
                <a:cubicBezTo>
                  <a:pt x="7094" y="111125"/>
                  <a:pt x="0" y="118219"/>
                  <a:pt x="0" y="127000"/>
                </a:cubicBezTo>
                <a:cubicBezTo>
                  <a:pt x="0" y="135781"/>
                  <a:pt x="7094" y="142875"/>
                  <a:pt x="15875" y="142875"/>
                </a:cubicBezTo>
                <a:lnTo>
                  <a:pt x="199777" y="142875"/>
                </a:lnTo>
                <a:lnTo>
                  <a:pt x="147489" y="195163"/>
                </a:lnTo>
                <a:cubicBezTo>
                  <a:pt x="141287" y="201364"/>
                  <a:pt x="141287" y="211435"/>
                  <a:pt x="147489" y="217636"/>
                </a:cubicBezTo>
                <a:cubicBezTo>
                  <a:pt x="153690" y="223838"/>
                  <a:pt x="163761" y="223838"/>
                  <a:pt x="169962" y="217636"/>
                </a:cubicBezTo>
                <a:lnTo>
                  <a:pt x="249337" y="138261"/>
                </a:lnTo>
                <a:close/>
              </a:path>
            </a:pathLst>
          </a:custGeom>
          <a:solidFill>
            <a:srgbClr val="8E9EAB"/>
          </a:solidFill>
          <a:ln/>
        </p:spPr>
      </p:sp>
      <p:sp>
        <p:nvSpPr>
          <p:cNvPr id="8" name="Text 6"/>
          <p:cNvSpPr/>
          <p:nvPr/>
        </p:nvSpPr>
        <p:spPr>
          <a:xfrm>
            <a:off x="1079420" y="2860235"/>
            <a:ext cx="67691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000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Normal Order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761920" y="3418904"/>
            <a:ext cx="6959600" cy="609600"/>
          </a:xfrm>
          <a:custGeom>
            <a:avLst/>
            <a:gdLst/>
            <a:ahLst/>
            <a:cxnLst/>
            <a:rect l="l" t="t" r="r" b="b"/>
            <a:pathLst>
              <a:path w="6959600" h="609600">
                <a:moveTo>
                  <a:pt x="101602" y="0"/>
                </a:moveTo>
                <a:lnTo>
                  <a:pt x="6857998" y="0"/>
                </a:lnTo>
                <a:cubicBezTo>
                  <a:pt x="6914111" y="0"/>
                  <a:pt x="6959600" y="45489"/>
                  <a:pt x="6959600" y="101602"/>
                </a:cubicBezTo>
                <a:lnTo>
                  <a:pt x="6959600" y="507998"/>
                </a:lnTo>
                <a:cubicBezTo>
                  <a:pt x="6959600" y="564111"/>
                  <a:pt x="6914111" y="609600"/>
                  <a:pt x="6857998" y="609600"/>
                </a:cubicBezTo>
                <a:lnTo>
                  <a:pt x="101602" y="609600"/>
                </a:lnTo>
                <a:cubicBezTo>
                  <a:pt x="45489" y="609600"/>
                  <a:pt x="0" y="564111"/>
                  <a:pt x="0" y="507998"/>
                </a:cubicBezTo>
                <a:lnTo>
                  <a:pt x="0" y="101602"/>
                </a:lnTo>
                <a:cubicBezTo>
                  <a:pt x="0" y="45526"/>
                  <a:pt x="45526" y="0"/>
                  <a:pt x="101602" y="0"/>
                </a:cubicBezTo>
                <a:close/>
              </a:path>
            </a:pathLst>
          </a:custGeom>
          <a:solidFill>
            <a:srgbClr val="F8F7F2"/>
          </a:solidFill>
          <a:ln/>
        </p:spPr>
      </p:sp>
      <p:sp>
        <p:nvSpPr>
          <p:cNvPr id="10" name="Text 8"/>
          <p:cNvSpPr/>
          <p:nvPr/>
        </p:nvSpPr>
        <p:spPr>
          <a:xfrm>
            <a:off x="914268" y="3571255"/>
            <a:ext cx="67564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Two fountains </a:t>
            </a:r>
            <a:pPr>
              <a:lnSpc>
                <a:spcPct val="130000"/>
              </a:lnSpc>
            </a:pPr>
            <a:r>
              <a:rPr lang="en-US" sz="1600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are</a:t>
            </a:r>
            <a:pPr>
              <a:lnSpc>
                <a:spcPct val="130000"/>
              </a:lnSpc>
            </a:pPr>
            <a:r>
              <a:rPr lang="en-US" sz="1600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in the garden.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761920" y="4180650"/>
            <a:ext cx="6959600" cy="609600"/>
          </a:xfrm>
          <a:custGeom>
            <a:avLst/>
            <a:gdLst/>
            <a:ahLst/>
            <a:cxnLst/>
            <a:rect l="l" t="t" r="r" b="b"/>
            <a:pathLst>
              <a:path w="6959600" h="609600">
                <a:moveTo>
                  <a:pt x="101602" y="0"/>
                </a:moveTo>
                <a:lnTo>
                  <a:pt x="6857998" y="0"/>
                </a:lnTo>
                <a:cubicBezTo>
                  <a:pt x="6914111" y="0"/>
                  <a:pt x="6959600" y="45489"/>
                  <a:pt x="6959600" y="101602"/>
                </a:cubicBezTo>
                <a:lnTo>
                  <a:pt x="6959600" y="507998"/>
                </a:lnTo>
                <a:cubicBezTo>
                  <a:pt x="6959600" y="564111"/>
                  <a:pt x="6914111" y="609600"/>
                  <a:pt x="6857998" y="609600"/>
                </a:cubicBezTo>
                <a:lnTo>
                  <a:pt x="101602" y="609600"/>
                </a:lnTo>
                <a:cubicBezTo>
                  <a:pt x="45489" y="609600"/>
                  <a:pt x="0" y="564111"/>
                  <a:pt x="0" y="507998"/>
                </a:cubicBezTo>
                <a:lnTo>
                  <a:pt x="0" y="101602"/>
                </a:lnTo>
                <a:cubicBezTo>
                  <a:pt x="0" y="45526"/>
                  <a:pt x="45526" y="0"/>
                  <a:pt x="101602" y="0"/>
                </a:cubicBezTo>
                <a:close/>
              </a:path>
            </a:pathLst>
          </a:custGeom>
          <a:solidFill>
            <a:srgbClr val="F8F7F2"/>
          </a:solidFill>
          <a:ln/>
        </p:spPr>
      </p:sp>
      <p:sp>
        <p:nvSpPr>
          <p:cNvPr id="12" name="Text 10"/>
          <p:cNvSpPr/>
          <p:nvPr/>
        </p:nvSpPr>
        <p:spPr>
          <a:xfrm>
            <a:off x="914268" y="4332994"/>
            <a:ext cx="67564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 large dog </a:t>
            </a:r>
            <a:pPr>
              <a:lnSpc>
                <a:spcPct val="130000"/>
              </a:lnSpc>
            </a:pPr>
            <a:r>
              <a:rPr lang="en-US" sz="1600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ran</a:t>
            </a:r>
            <a:pPr>
              <a:lnSpc>
                <a:spcPct val="130000"/>
              </a:lnSpc>
            </a:pPr>
            <a:r>
              <a:rPr lang="en-US" sz="1600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out of the house.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8291814" y="2617696"/>
            <a:ext cx="7439661" cy="2461261"/>
          </a:xfrm>
          <a:custGeom>
            <a:avLst/>
            <a:gdLst/>
            <a:ahLst/>
            <a:cxnLst/>
            <a:rect l="l" t="t" r="r" b="b"/>
            <a:pathLst>
              <a:path w="7439661" h="2461261">
                <a:moveTo>
                  <a:pt x="152401" y="0"/>
                </a:moveTo>
                <a:lnTo>
                  <a:pt x="7287260" y="0"/>
                </a:lnTo>
                <a:cubicBezTo>
                  <a:pt x="7371429" y="0"/>
                  <a:pt x="7439661" y="68232"/>
                  <a:pt x="7439661" y="152401"/>
                </a:cubicBezTo>
                <a:lnTo>
                  <a:pt x="7439661" y="2308860"/>
                </a:lnTo>
                <a:cubicBezTo>
                  <a:pt x="7439661" y="2393029"/>
                  <a:pt x="7371429" y="2461261"/>
                  <a:pt x="7287260" y="2461261"/>
                </a:cubicBezTo>
                <a:lnTo>
                  <a:pt x="152401" y="2461261"/>
                </a:lnTo>
                <a:cubicBezTo>
                  <a:pt x="68232" y="2461261"/>
                  <a:pt x="0" y="2393029"/>
                  <a:pt x="0" y="2308860"/>
                </a:cubicBezTo>
                <a:lnTo>
                  <a:pt x="0" y="152401"/>
                </a:lnTo>
                <a:cubicBezTo>
                  <a:pt x="0" y="68289"/>
                  <a:pt x="68289" y="0"/>
                  <a:pt x="152401" y="0"/>
                </a:cubicBezTo>
                <a:close/>
              </a:path>
            </a:pathLst>
          </a:custGeom>
          <a:solidFill>
            <a:srgbClr val="FFFFFF"/>
          </a:solidFill>
          <a:ln w="22861">
            <a:solidFill>
              <a:srgbClr val="8E9EAB"/>
            </a:solidFill>
            <a:prstDash val="solid"/>
          </a:ln>
          <a:effectLst>
            <a:outerShdw sx="100000" sy="100000" kx="0" ky="0" algn="bl" rotWithShape="0" blurRad="76200" dist="50800" dir="5400000">
              <a:srgbClr val="000000">
                <a:alpha val="10196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8588968" y="2933824"/>
            <a:ext cx="254000" cy="254000"/>
          </a:xfrm>
          <a:custGeom>
            <a:avLst/>
            <a:gdLst/>
            <a:ahLst/>
            <a:cxnLst/>
            <a:rect l="l" t="t" r="r" b="b"/>
            <a:pathLst>
              <a:path w="254000" h="254000">
                <a:moveTo>
                  <a:pt x="185291" y="13444"/>
                </a:moveTo>
                <a:cubicBezTo>
                  <a:pt x="192732" y="4911"/>
                  <a:pt x="203498" y="0"/>
                  <a:pt x="214858" y="0"/>
                </a:cubicBezTo>
                <a:cubicBezTo>
                  <a:pt x="236488" y="0"/>
                  <a:pt x="254050" y="17562"/>
                  <a:pt x="254050" y="39191"/>
                </a:cubicBezTo>
                <a:cubicBezTo>
                  <a:pt x="254050" y="50502"/>
                  <a:pt x="249138" y="61317"/>
                  <a:pt x="240605" y="68759"/>
                </a:cubicBezTo>
                <a:lnTo>
                  <a:pt x="140742" y="155674"/>
                </a:lnTo>
                <a:lnTo>
                  <a:pt x="135434" y="150316"/>
                </a:lnTo>
                <a:lnTo>
                  <a:pt x="103684" y="118566"/>
                </a:lnTo>
                <a:lnTo>
                  <a:pt x="98326" y="113258"/>
                </a:lnTo>
                <a:lnTo>
                  <a:pt x="185291" y="13444"/>
                </a:lnTo>
                <a:close/>
                <a:moveTo>
                  <a:pt x="79921" y="128488"/>
                </a:moveTo>
                <a:cubicBezTo>
                  <a:pt x="80367" y="128984"/>
                  <a:pt x="93266" y="141883"/>
                  <a:pt x="118566" y="167184"/>
                </a:cubicBezTo>
                <a:lnTo>
                  <a:pt x="125462" y="174079"/>
                </a:lnTo>
                <a:lnTo>
                  <a:pt x="116979" y="210889"/>
                </a:lnTo>
                <a:cubicBezTo>
                  <a:pt x="115044" y="219373"/>
                  <a:pt x="108595" y="226120"/>
                  <a:pt x="100211" y="228451"/>
                </a:cubicBezTo>
                <a:lnTo>
                  <a:pt x="15974" y="252016"/>
                </a:lnTo>
                <a:lnTo>
                  <a:pt x="61764" y="206226"/>
                </a:lnTo>
                <a:cubicBezTo>
                  <a:pt x="62359" y="206276"/>
                  <a:pt x="62905" y="206325"/>
                  <a:pt x="63500" y="206325"/>
                </a:cubicBezTo>
                <a:cubicBezTo>
                  <a:pt x="72281" y="206325"/>
                  <a:pt x="79375" y="199231"/>
                  <a:pt x="79375" y="190450"/>
                </a:cubicBezTo>
                <a:cubicBezTo>
                  <a:pt x="79375" y="181670"/>
                  <a:pt x="72281" y="174575"/>
                  <a:pt x="63500" y="174575"/>
                </a:cubicBezTo>
                <a:cubicBezTo>
                  <a:pt x="54719" y="174575"/>
                  <a:pt x="47625" y="181670"/>
                  <a:pt x="47625" y="190450"/>
                </a:cubicBezTo>
                <a:cubicBezTo>
                  <a:pt x="47625" y="191046"/>
                  <a:pt x="47675" y="191641"/>
                  <a:pt x="47724" y="192187"/>
                </a:cubicBezTo>
                <a:lnTo>
                  <a:pt x="1935" y="238026"/>
                </a:lnTo>
                <a:lnTo>
                  <a:pt x="25549" y="153789"/>
                </a:lnTo>
                <a:cubicBezTo>
                  <a:pt x="27880" y="145405"/>
                  <a:pt x="34627" y="138956"/>
                  <a:pt x="43111" y="137021"/>
                </a:cubicBezTo>
                <a:lnTo>
                  <a:pt x="79921" y="128488"/>
                </a:lnTo>
                <a:close/>
              </a:path>
            </a:pathLst>
          </a:custGeom>
          <a:solidFill>
            <a:srgbClr val="8E9EAB"/>
          </a:solidFill>
          <a:ln/>
        </p:spPr>
      </p:sp>
      <p:sp>
        <p:nvSpPr>
          <p:cNvPr id="15" name="Text 13"/>
          <p:cNvSpPr/>
          <p:nvPr/>
        </p:nvSpPr>
        <p:spPr>
          <a:xfrm>
            <a:off x="8874718" y="2883098"/>
            <a:ext cx="67183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000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Inverted for Style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8580079" y="3441768"/>
            <a:ext cx="6893561" cy="609600"/>
          </a:xfrm>
          <a:custGeom>
            <a:avLst/>
            <a:gdLst/>
            <a:ahLst/>
            <a:cxnLst/>
            <a:rect l="l" t="t" r="r" b="b"/>
            <a:pathLst>
              <a:path w="6893561" h="609600">
                <a:moveTo>
                  <a:pt x="45722" y="0"/>
                </a:moveTo>
                <a:lnTo>
                  <a:pt x="6791959" y="0"/>
                </a:lnTo>
                <a:cubicBezTo>
                  <a:pt x="6848072" y="0"/>
                  <a:pt x="6893561" y="45489"/>
                  <a:pt x="6893561" y="101602"/>
                </a:cubicBezTo>
                <a:lnTo>
                  <a:pt x="6893561" y="507998"/>
                </a:lnTo>
                <a:cubicBezTo>
                  <a:pt x="6893561" y="564111"/>
                  <a:pt x="6848072" y="609600"/>
                  <a:pt x="6791959" y="609600"/>
                </a:cubicBezTo>
                <a:lnTo>
                  <a:pt x="45722" y="609600"/>
                </a:lnTo>
                <a:cubicBezTo>
                  <a:pt x="20471" y="609600"/>
                  <a:pt x="0" y="589129"/>
                  <a:pt x="0" y="563878"/>
                </a:cubicBezTo>
                <a:lnTo>
                  <a:pt x="0" y="45722"/>
                </a:lnTo>
                <a:cubicBezTo>
                  <a:pt x="0" y="20471"/>
                  <a:pt x="20471" y="0"/>
                  <a:pt x="45722" y="0"/>
                </a:cubicBezTo>
                <a:close/>
              </a:path>
            </a:pathLst>
          </a:custGeom>
          <a:solidFill>
            <a:srgbClr val="8E9EAB">
              <a:alpha val="10196"/>
            </a:srgbClr>
          </a:solidFill>
          <a:ln/>
        </p:spPr>
      </p:sp>
      <p:sp>
        <p:nvSpPr>
          <p:cNvPr id="17" name="Shape 15"/>
          <p:cNvSpPr/>
          <p:nvPr/>
        </p:nvSpPr>
        <p:spPr>
          <a:xfrm>
            <a:off x="8580079" y="3441768"/>
            <a:ext cx="45722" cy="609600"/>
          </a:xfrm>
          <a:custGeom>
            <a:avLst/>
            <a:gdLst/>
            <a:ahLst/>
            <a:cxnLst/>
            <a:rect l="l" t="t" r="r" b="b"/>
            <a:pathLst>
              <a:path w="45722" h="609600">
                <a:moveTo>
                  <a:pt x="45722" y="0"/>
                </a:moveTo>
                <a:lnTo>
                  <a:pt x="45722" y="0"/>
                </a:lnTo>
                <a:lnTo>
                  <a:pt x="45722" y="609600"/>
                </a:lnTo>
                <a:lnTo>
                  <a:pt x="45722" y="609600"/>
                </a:lnTo>
                <a:cubicBezTo>
                  <a:pt x="20471" y="609600"/>
                  <a:pt x="0" y="589129"/>
                  <a:pt x="0" y="563878"/>
                </a:cubicBezTo>
                <a:lnTo>
                  <a:pt x="0" y="45722"/>
                </a:lnTo>
                <a:cubicBezTo>
                  <a:pt x="0" y="20487"/>
                  <a:pt x="20487" y="0"/>
                  <a:pt x="45722" y="0"/>
                </a:cubicBezTo>
                <a:close/>
              </a:path>
            </a:pathLst>
          </a:custGeom>
          <a:solidFill>
            <a:srgbClr val="8E9EAB"/>
          </a:solidFill>
          <a:ln/>
        </p:spPr>
      </p:sp>
      <p:sp>
        <p:nvSpPr>
          <p:cNvPr id="18" name="Text 16"/>
          <p:cNvSpPr/>
          <p:nvPr/>
        </p:nvSpPr>
        <p:spPr>
          <a:xfrm>
            <a:off x="8755288" y="3594119"/>
            <a:ext cx="66675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8E9EAB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In the garden are</a:t>
            </a:r>
            <a:pPr>
              <a:lnSpc>
                <a:spcPct val="130000"/>
              </a:lnSpc>
            </a:pPr>
            <a:r>
              <a:rPr lang="en-US" sz="1600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two fountains.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8580079" y="4203508"/>
            <a:ext cx="6893561" cy="609600"/>
          </a:xfrm>
          <a:custGeom>
            <a:avLst/>
            <a:gdLst/>
            <a:ahLst/>
            <a:cxnLst/>
            <a:rect l="l" t="t" r="r" b="b"/>
            <a:pathLst>
              <a:path w="6893561" h="609600">
                <a:moveTo>
                  <a:pt x="45722" y="0"/>
                </a:moveTo>
                <a:lnTo>
                  <a:pt x="6791959" y="0"/>
                </a:lnTo>
                <a:cubicBezTo>
                  <a:pt x="6848072" y="0"/>
                  <a:pt x="6893561" y="45489"/>
                  <a:pt x="6893561" y="101602"/>
                </a:cubicBezTo>
                <a:lnTo>
                  <a:pt x="6893561" y="507998"/>
                </a:lnTo>
                <a:cubicBezTo>
                  <a:pt x="6893561" y="564111"/>
                  <a:pt x="6848072" y="609600"/>
                  <a:pt x="6791959" y="609600"/>
                </a:cubicBezTo>
                <a:lnTo>
                  <a:pt x="45722" y="609600"/>
                </a:lnTo>
                <a:cubicBezTo>
                  <a:pt x="20471" y="609600"/>
                  <a:pt x="0" y="589129"/>
                  <a:pt x="0" y="563878"/>
                </a:cubicBezTo>
                <a:lnTo>
                  <a:pt x="0" y="45722"/>
                </a:lnTo>
                <a:cubicBezTo>
                  <a:pt x="0" y="20471"/>
                  <a:pt x="20471" y="0"/>
                  <a:pt x="45722" y="0"/>
                </a:cubicBezTo>
                <a:close/>
              </a:path>
            </a:pathLst>
          </a:custGeom>
          <a:solidFill>
            <a:srgbClr val="8E9EAB">
              <a:alpha val="10196"/>
            </a:srgbClr>
          </a:solidFill>
          <a:ln/>
        </p:spPr>
      </p:sp>
      <p:sp>
        <p:nvSpPr>
          <p:cNvPr id="20" name="Shape 18"/>
          <p:cNvSpPr/>
          <p:nvPr/>
        </p:nvSpPr>
        <p:spPr>
          <a:xfrm>
            <a:off x="8580079" y="4203508"/>
            <a:ext cx="45722" cy="609600"/>
          </a:xfrm>
          <a:custGeom>
            <a:avLst/>
            <a:gdLst/>
            <a:ahLst/>
            <a:cxnLst/>
            <a:rect l="l" t="t" r="r" b="b"/>
            <a:pathLst>
              <a:path w="45722" h="609600">
                <a:moveTo>
                  <a:pt x="45722" y="0"/>
                </a:moveTo>
                <a:lnTo>
                  <a:pt x="45722" y="0"/>
                </a:lnTo>
                <a:lnTo>
                  <a:pt x="45722" y="609600"/>
                </a:lnTo>
                <a:lnTo>
                  <a:pt x="45722" y="609600"/>
                </a:lnTo>
                <a:cubicBezTo>
                  <a:pt x="20471" y="609600"/>
                  <a:pt x="0" y="589129"/>
                  <a:pt x="0" y="563878"/>
                </a:cubicBezTo>
                <a:lnTo>
                  <a:pt x="0" y="45722"/>
                </a:lnTo>
                <a:cubicBezTo>
                  <a:pt x="0" y="20487"/>
                  <a:pt x="20487" y="0"/>
                  <a:pt x="45722" y="0"/>
                </a:cubicBezTo>
                <a:close/>
              </a:path>
            </a:pathLst>
          </a:custGeom>
          <a:solidFill>
            <a:srgbClr val="8E9EAB"/>
          </a:solidFill>
          <a:ln/>
        </p:spPr>
      </p:sp>
      <p:sp>
        <p:nvSpPr>
          <p:cNvPr id="21" name="Text 19"/>
          <p:cNvSpPr/>
          <p:nvPr/>
        </p:nvSpPr>
        <p:spPr>
          <a:xfrm>
            <a:off x="8755288" y="4355858"/>
            <a:ext cx="66675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8E9EAB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Out of the house ran</a:t>
            </a:r>
            <a:pPr>
              <a:lnSpc>
                <a:spcPct val="130000"/>
              </a:lnSpc>
            </a:pPr>
            <a:r>
              <a:rPr lang="en-US" sz="1600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a large dog.</a:t>
            </a:r>
            <a:endParaRPr lang="en-US" sz="1600" dirty="0"/>
          </a:p>
        </p:txBody>
      </p:sp>
      <p:sp>
        <p:nvSpPr>
          <p:cNvPr id="22" name="Shape 20"/>
          <p:cNvSpPr/>
          <p:nvPr/>
        </p:nvSpPr>
        <p:spPr>
          <a:xfrm>
            <a:off x="507946" y="5292899"/>
            <a:ext cx="15240000" cy="1524000"/>
          </a:xfrm>
          <a:custGeom>
            <a:avLst/>
            <a:gdLst/>
            <a:ahLst/>
            <a:cxnLst/>
            <a:rect l="l" t="t" r="r" b="b"/>
            <a:pathLst>
              <a:path w="15240000" h="1524000">
                <a:moveTo>
                  <a:pt x="152400" y="0"/>
                </a:moveTo>
                <a:lnTo>
                  <a:pt x="15087600" y="0"/>
                </a:lnTo>
                <a:cubicBezTo>
                  <a:pt x="15171712" y="0"/>
                  <a:pt x="15240000" y="68288"/>
                  <a:pt x="15240000" y="152400"/>
                </a:cubicBezTo>
                <a:lnTo>
                  <a:pt x="15240000" y="1371600"/>
                </a:lnTo>
                <a:cubicBezTo>
                  <a:pt x="15240000" y="1455712"/>
                  <a:pt x="15171712" y="1524000"/>
                  <a:pt x="15087600" y="1524000"/>
                </a:cubicBezTo>
                <a:lnTo>
                  <a:pt x="152400" y="1524000"/>
                </a:lnTo>
                <a:cubicBezTo>
                  <a:pt x="68288" y="1524000"/>
                  <a:pt x="0" y="1455712"/>
                  <a:pt x="0" y="1371600"/>
                </a:cubicBezTo>
                <a:lnTo>
                  <a:pt x="0" y="152400"/>
                </a:lnTo>
                <a:cubicBezTo>
                  <a:pt x="0" y="68288"/>
                  <a:pt x="68288" y="0"/>
                  <a:pt x="152400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sx="100000" sy="100000" kx="0" ky="0" algn="bl" rotWithShape="0" blurRad="76200" dist="50800" dir="5400000">
              <a:srgbClr val="000000">
                <a:alpha val="10196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711107" y="5496055"/>
            <a:ext cx="149479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800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Key Points</a:t>
            </a:r>
            <a:endParaRPr lang="en-US" sz="1600" dirty="0"/>
          </a:p>
        </p:txBody>
      </p:sp>
      <p:sp>
        <p:nvSpPr>
          <p:cNvPr id="24" name="Shape 22"/>
          <p:cNvSpPr/>
          <p:nvPr/>
        </p:nvSpPr>
        <p:spPr>
          <a:xfrm>
            <a:off x="736507" y="6054725"/>
            <a:ext cx="254000" cy="254000"/>
          </a:xfrm>
          <a:custGeom>
            <a:avLst/>
            <a:gdLst/>
            <a:ahLst/>
            <a:cxnLst/>
            <a:rect l="l" t="t" r="r" b="b"/>
            <a:pathLst>
              <a:path w="254000" h="254000">
                <a:moveTo>
                  <a:pt x="127000" y="254000"/>
                </a:moveTo>
                <a:cubicBezTo>
                  <a:pt x="197093" y="254000"/>
                  <a:pt x="254000" y="197093"/>
                  <a:pt x="254000" y="127000"/>
                </a:cubicBezTo>
                <a:cubicBezTo>
                  <a:pt x="254000" y="56907"/>
                  <a:pt x="197093" y="0"/>
                  <a:pt x="127000" y="0"/>
                </a:cubicBezTo>
                <a:cubicBezTo>
                  <a:pt x="56907" y="0"/>
                  <a:pt x="0" y="56907"/>
                  <a:pt x="0" y="127000"/>
                </a:cubicBezTo>
                <a:cubicBezTo>
                  <a:pt x="0" y="197093"/>
                  <a:pt x="56907" y="254000"/>
                  <a:pt x="127000" y="254000"/>
                </a:cubicBezTo>
                <a:close/>
                <a:moveTo>
                  <a:pt x="168870" y="105519"/>
                </a:moveTo>
                <a:lnTo>
                  <a:pt x="129183" y="169019"/>
                </a:lnTo>
                <a:cubicBezTo>
                  <a:pt x="127099" y="172343"/>
                  <a:pt x="123527" y="174427"/>
                  <a:pt x="119608" y="174625"/>
                </a:cubicBezTo>
                <a:cubicBezTo>
                  <a:pt x="115689" y="174823"/>
                  <a:pt x="111919" y="173038"/>
                  <a:pt x="109587" y="169863"/>
                </a:cubicBezTo>
                <a:lnTo>
                  <a:pt x="85775" y="138113"/>
                </a:lnTo>
                <a:cubicBezTo>
                  <a:pt x="81806" y="132854"/>
                  <a:pt x="82897" y="125413"/>
                  <a:pt x="88156" y="121444"/>
                </a:cubicBezTo>
                <a:cubicBezTo>
                  <a:pt x="93414" y="117475"/>
                  <a:pt x="100856" y="118566"/>
                  <a:pt x="104825" y="123825"/>
                </a:cubicBezTo>
                <a:lnTo>
                  <a:pt x="118219" y="141684"/>
                </a:lnTo>
                <a:lnTo>
                  <a:pt x="148679" y="92918"/>
                </a:lnTo>
                <a:cubicBezTo>
                  <a:pt x="152152" y="87362"/>
                  <a:pt x="159494" y="85626"/>
                  <a:pt x="165100" y="89148"/>
                </a:cubicBezTo>
                <a:cubicBezTo>
                  <a:pt x="170706" y="92670"/>
                  <a:pt x="172393" y="99963"/>
                  <a:pt x="168870" y="105569"/>
                </a:cubicBezTo>
                <a:close/>
              </a:path>
            </a:pathLst>
          </a:custGeom>
          <a:solidFill>
            <a:srgbClr val="8E9EAB"/>
          </a:solidFill>
          <a:ln/>
        </p:spPr>
      </p:sp>
      <p:sp>
        <p:nvSpPr>
          <p:cNvPr id="25" name="Text 23"/>
          <p:cNvSpPr/>
          <p:nvPr/>
        </p:nvSpPr>
        <p:spPr>
          <a:xfrm>
            <a:off x="1165919" y="6004006"/>
            <a:ext cx="445770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Subject and verb </a:t>
            </a:r>
            <a:pPr>
              <a:lnSpc>
                <a:spcPct val="130000"/>
              </a:lnSpc>
            </a:pPr>
            <a:r>
              <a:rPr lang="en-US" sz="1600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swap places</a:t>
            </a:r>
            <a:pPr>
              <a:lnSpc>
                <a:spcPct val="130000"/>
              </a:lnSpc>
            </a:pPr>
            <a:r>
              <a:rPr lang="en-US" sz="1600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after the place phrase</a:t>
            </a:r>
            <a:endParaRPr lang="en-US" sz="1600" dirty="0"/>
          </a:p>
        </p:txBody>
      </p:sp>
      <p:sp>
        <p:nvSpPr>
          <p:cNvPr id="26" name="Shape 24"/>
          <p:cNvSpPr/>
          <p:nvPr/>
        </p:nvSpPr>
        <p:spPr>
          <a:xfrm>
            <a:off x="5755166" y="6054725"/>
            <a:ext cx="254000" cy="254000"/>
          </a:xfrm>
          <a:custGeom>
            <a:avLst/>
            <a:gdLst/>
            <a:ahLst/>
            <a:cxnLst/>
            <a:rect l="l" t="t" r="r" b="b"/>
            <a:pathLst>
              <a:path w="254000" h="254000">
                <a:moveTo>
                  <a:pt x="127000" y="254000"/>
                </a:moveTo>
                <a:cubicBezTo>
                  <a:pt x="197093" y="254000"/>
                  <a:pt x="254000" y="197093"/>
                  <a:pt x="254000" y="127000"/>
                </a:cubicBezTo>
                <a:cubicBezTo>
                  <a:pt x="254000" y="56907"/>
                  <a:pt x="197093" y="0"/>
                  <a:pt x="127000" y="0"/>
                </a:cubicBezTo>
                <a:cubicBezTo>
                  <a:pt x="56907" y="0"/>
                  <a:pt x="0" y="56907"/>
                  <a:pt x="0" y="127000"/>
                </a:cubicBezTo>
                <a:cubicBezTo>
                  <a:pt x="0" y="197093"/>
                  <a:pt x="56907" y="254000"/>
                  <a:pt x="127000" y="254000"/>
                </a:cubicBezTo>
                <a:close/>
                <a:moveTo>
                  <a:pt x="168870" y="105519"/>
                </a:moveTo>
                <a:lnTo>
                  <a:pt x="129183" y="169019"/>
                </a:lnTo>
                <a:cubicBezTo>
                  <a:pt x="127099" y="172343"/>
                  <a:pt x="123527" y="174427"/>
                  <a:pt x="119608" y="174625"/>
                </a:cubicBezTo>
                <a:cubicBezTo>
                  <a:pt x="115689" y="174823"/>
                  <a:pt x="111919" y="173038"/>
                  <a:pt x="109587" y="169863"/>
                </a:cubicBezTo>
                <a:lnTo>
                  <a:pt x="85775" y="138113"/>
                </a:lnTo>
                <a:cubicBezTo>
                  <a:pt x="81806" y="132854"/>
                  <a:pt x="82897" y="125413"/>
                  <a:pt x="88156" y="121444"/>
                </a:cubicBezTo>
                <a:cubicBezTo>
                  <a:pt x="93414" y="117475"/>
                  <a:pt x="100856" y="118566"/>
                  <a:pt x="104825" y="123825"/>
                </a:cubicBezTo>
                <a:lnTo>
                  <a:pt x="118219" y="141684"/>
                </a:lnTo>
                <a:lnTo>
                  <a:pt x="148679" y="92918"/>
                </a:lnTo>
                <a:cubicBezTo>
                  <a:pt x="152152" y="87362"/>
                  <a:pt x="159494" y="85626"/>
                  <a:pt x="165100" y="89148"/>
                </a:cubicBezTo>
                <a:cubicBezTo>
                  <a:pt x="170706" y="92670"/>
                  <a:pt x="172393" y="99963"/>
                  <a:pt x="168870" y="105569"/>
                </a:cubicBezTo>
                <a:close/>
              </a:path>
            </a:pathLst>
          </a:custGeom>
          <a:solidFill>
            <a:srgbClr val="8E9EAB"/>
          </a:solidFill>
          <a:ln/>
        </p:spPr>
      </p:sp>
      <p:sp>
        <p:nvSpPr>
          <p:cNvPr id="27" name="Text 25"/>
          <p:cNvSpPr/>
          <p:nvPr/>
        </p:nvSpPr>
        <p:spPr>
          <a:xfrm>
            <a:off x="6193231" y="6004006"/>
            <a:ext cx="38989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No extra auxiliary</a:t>
            </a:r>
            <a:pPr>
              <a:lnSpc>
                <a:spcPct val="130000"/>
              </a:lnSpc>
            </a:pPr>
            <a:r>
              <a:rPr lang="en-US" sz="1600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(do/have) is needed here</a:t>
            </a:r>
            <a:endParaRPr lang="en-US" sz="1600" dirty="0"/>
          </a:p>
        </p:txBody>
      </p:sp>
      <p:sp>
        <p:nvSpPr>
          <p:cNvPr id="28" name="Shape 26"/>
          <p:cNvSpPr/>
          <p:nvPr/>
        </p:nvSpPr>
        <p:spPr>
          <a:xfrm>
            <a:off x="10761125" y="6054725"/>
            <a:ext cx="254000" cy="254000"/>
          </a:xfrm>
          <a:custGeom>
            <a:avLst/>
            <a:gdLst/>
            <a:ahLst/>
            <a:cxnLst/>
            <a:rect l="l" t="t" r="r" b="b"/>
            <a:pathLst>
              <a:path w="254000" h="254000">
                <a:moveTo>
                  <a:pt x="127000" y="254000"/>
                </a:moveTo>
                <a:cubicBezTo>
                  <a:pt x="197093" y="254000"/>
                  <a:pt x="254000" y="197093"/>
                  <a:pt x="254000" y="127000"/>
                </a:cubicBezTo>
                <a:cubicBezTo>
                  <a:pt x="254000" y="56907"/>
                  <a:pt x="197093" y="0"/>
                  <a:pt x="127000" y="0"/>
                </a:cubicBezTo>
                <a:cubicBezTo>
                  <a:pt x="56907" y="0"/>
                  <a:pt x="0" y="56907"/>
                  <a:pt x="0" y="127000"/>
                </a:cubicBezTo>
                <a:cubicBezTo>
                  <a:pt x="0" y="197093"/>
                  <a:pt x="56907" y="254000"/>
                  <a:pt x="127000" y="254000"/>
                </a:cubicBezTo>
                <a:close/>
                <a:moveTo>
                  <a:pt x="168870" y="105519"/>
                </a:moveTo>
                <a:lnTo>
                  <a:pt x="129183" y="169019"/>
                </a:lnTo>
                <a:cubicBezTo>
                  <a:pt x="127099" y="172343"/>
                  <a:pt x="123527" y="174427"/>
                  <a:pt x="119608" y="174625"/>
                </a:cubicBezTo>
                <a:cubicBezTo>
                  <a:pt x="115689" y="174823"/>
                  <a:pt x="111919" y="173038"/>
                  <a:pt x="109587" y="169863"/>
                </a:cubicBezTo>
                <a:lnTo>
                  <a:pt x="85775" y="138113"/>
                </a:lnTo>
                <a:cubicBezTo>
                  <a:pt x="81806" y="132854"/>
                  <a:pt x="82897" y="125413"/>
                  <a:pt x="88156" y="121444"/>
                </a:cubicBezTo>
                <a:cubicBezTo>
                  <a:pt x="93414" y="117475"/>
                  <a:pt x="100856" y="118566"/>
                  <a:pt x="104825" y="123825"/>
                </a:cubicBezTo>
                <a:lnTo>
                  <a:pt x="118219" y="141684"/>
                </a:lnTo>
                <a:lnTo>
                  <a:pt x="148679" y="92918"/>
                </a:lnTo>
                <a:cubicBezTo>
                  <a:pt x="152152" y="87362"/>
                  <a:pt x="159494" y="85626"/>
                  <a:pt x="165100" y="89148"/>
                </a:cubicBezTo>
                <a:cubicBezTo>
                  <a:pt x="170706" y="92670"/>
                  <a:pt x="172393" y="99963"/>
                  <a:pt x="168870" y="105569"/>
                </a:cubicBezTo>
                <a:close/>
              </a:path>
            </a:pathLst>
          </a:custGeom>
          <a:solidFill>
            <a:srgbClr val="8E9EAB"/>
          </a:solidFill>
          <a:ln/>
        </p:spPr>
      </p:sp>
      <p:sp>
        <p:nvSpPr>
          <p:cNvPr id="29" name="Text 27"/>
          <p:cNvSpPr/>
          <p:nvPr/>
        </p:nvSpPr>
        <p:spPr>
          <a:xfrm>
            <a:off x="11192770" y="6004006"/>
            <a:ext cx="445770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Verb must </a:t>
            </a:r>
            <a:pPr>
              <a:lnSpc>
                <a:spcPct val="130000"/>
              </a:lnSpc>
            </a:pPr>
            <a:r>
              <a:rPr lang="en-US" sz="1600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agree</a:t>
            </a:r>
            <a:pPr>
              <a:lnSpc>
                <a:spcPct val="130000"/>
              </a:lnSpc>
            </a:pPr>
            <a:r>
              <a:rPr lang="en-US" sz="1600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with the subject that comes after it</a:t>
            </a:r>
            <a:endParaRPr lang="en-US" sz="1600" dirty="0"/>
          </a:p>
        </p:txBody>
      </p:sp>
      <p:sp>
        <p:nvSpPr>
          <p:cNvPr id="30" name="Shape 28"/>
          <p:cNvSpPr/>
          <p:nvPr/>
        </p:nvSpPr>
        <p:spPr>
          <a:xfrm>
            <a:off x="507946" y="6968902"/>
            <a:ext cx="15240000" cy="1828800"/>
          </a:xfrm>
          <a:custGeom>
            <a:avLst/>
            <a:gdLst/>
            <a:ahLst/>
            <a:cxnLst/>
            <a:rect l="l" t="t" r="r" b="b"/>
            <a:pathLst>
              <a:path w="15240000" h="1828800">
                <a:moveTo>
                  <a:pt x="152394" y="0"/>
                </a:moveTo>
                <a:lnTo>
                  <a:pt x="15087606" y="0"/>
                </a:lnTo>
                <a:cubicBezTo>
                  <a:pt x="15171771" y="0"/>
                  <a:pt x="15240000" y="68229"/>
                  <a:pt x="15240000" y="152394"/>
                </a:cubicBezTo>
                <a:lnTo>
                  <a:pt x="15240000" y="1676406"/>
                </a:lnTo>
                <a:cubicBezTo>
                  <a:pt x="15240000" y="1760571"/>
                  <a:pt x="15171771" y="1828800"/>
                  <a:pt x="15087606" y="1828800"/>
                </a:cubicBezTo>
                <a:lnTo>
                  <a:pt x="152394" y="1828800"/>
                </a:lnTo>
                <a:cubicBezTo>
                  <a:pt x="68229" y="1828800"/>
                  <a:pt x="0" y="1760571"/>
                  <a:pt x="0" y="1676406"/>
                </a:cubicBezTo>
                <a:lnTo>
                  <a:pt x="0" y="152394"/>
                </a:lnTo>
                <a:cubicBezTo>
                  <a:pt x="0" y="68285"/>
                  <a:pt x="68285" y="0"/>
                  <a:pt x="152394" y="0"/>
                </a:cubicBezTo>
                <a:close/>
              </a:path>
            </a:pathLst>
          </a:custGeom>
          <a:solidFill>
            <a:srgbClr val="D4A373"/>
          </a:solidFill>
          <a:ln/>
        </p:spPr>
      </p:sp>
      <p:sp>
        <p:nvSpPr>
          <p:cNvPr id="31" name="Shape 29"/>
          <p:cNvSpPr/>
          <p:nvPr/>
        </p:nvSpPr>
        <p:spPr>
          <a:xfrm>
            <a:off x="736507" y="7235558"/>
            <a:ext cx="228600" cy="228600"/>
          </a:xfrm>
          <a:custGeom>
            <a:avLst/>
            <a:gdLst/>
            <a:ahLst/>
            <a:cxnLst/>
            <a:rect l="l" t="t" r="r" b="b"/>
            <a:pathLst>
              <a:path w="228600" h="228600">
                <a:moveTo>
                  <a:pt x="114300" y="228600"/>
                </a:moveTo>
                <a:cubicBezTo>
                  <a:pt x="177384" y="228600"/>
                  <a:pt x="228600" y="177384"/>
                  <a:pt x="228600" y="114300"/>
                </a:cubicBezTo>
                <a:cubicBezTo>
                  <a:pt x="228600" y="51216"/>
                  <a:pt x="177384" y="0"/>
                  <a:pt x="114300" y="0"/>
                </a:cubicBezTo>
                <a:cubicBezTo>
                  <a:pt x="51216" y="0"/>
                  <a:pt x="0" y="51216"/>
                  <a:pt x="0" y="114300"/>
                </a:cubicBezTo>
                <a:cubicBezTo>
                  <a:pt x="0" y="177384"/>
                  <a:pt x="51216" y="228600"/>
                  <a:pt x="114300" y="228600"/>
                </a:cubicBezTo>
                <a:close/>
                <a:moveTo>
                  <a:pt x="114300" y="78581"/>
                </a:moveTo>
                <a:cubicBezTo>
                  <a:pt x="106397" y="78581"/>
                  <a:pt x="100013" y="84966"/>
                  <a:pt x="100013" y="92869"/>
                </a:cubicBezTo>
                <a:cubicBezTo>
                  <a:pt x="100013" y="98807"/>
                  <a:pt x="95235" y="103584"/>
                  <a:pt x="89297" y="103584"/>
                </a:cubicBezTo>
                <a:cubicBezTo>
                  <a:pt x="83359" y="103584"/>
                  <a:pt x="78581" y="98807"/>
                  <a:pt x="78581" y="92869"/>
                </a:cubicBezTo>
                <a:cubicBezTo>
                  <a:pt x="78581" y="73134"/>
                  <a:pt x="94565" y="57150"/>
                  <a:pt x="114300" y="57150"/>
                </a:cubicBezTo>
                <a:cubicBezTo>
                  <a:pt x="134035" y="57150"/>
                  <a:pt x="150019" y="73134"/>
                  <a:pt x="150019" y="92869"/>
                </a:cubicBezTo>
                <a:cubicBezTo>
                  <a:pt x="150019" y="113943"/>
                  <a:pt x="133945" y="122873"/>
                  <a:pt x="125016" y="126132"/>
                </a:cubicBezTo>
                <a:lnTo>
                  <a:pt x="125016" y="127828"/>
                </a:lnTo>
                <a:cubicBezTo>
                  <a:pt x="125016" y="133767"/>
                  <a:pt x="120238" y="138544"/>
                  <a:pt x="114300" y="138544"/>
                </a:cubicBezTo>
                <a:cubicBezTo>
                  <a:pt x="108362" y="138544"/>
                  <a:pt x="103584" y="133767"/>
                  <a:pt x="103584" y="127828"/>
                </a:cubicBezTo>
                <a:lnTo>
                  <a:pt x="103584" y="124212"/>
                </a:lnTo>
                <a:cubicBezTo>
                  <a:pt x="103584" y="115059"/>
                  <a:pt x="110192" y="108496"/>
                  <a:pt x="117024" y="106263"/>
                </a:cubicBezTo>
                <a:cubicBezTo>
                  <a:pt x="119881" y="105326"/>
                  <a:pt x="122917" y="103808"/>
                  <a:pt x="125150" y="101664"/>
                </a:cubicBezTo>
                <a:cubicBezTo>
                  <a:pt x="127069" y="99789"/>
                  <a:pt x="128588" y="97200"/>
                  <a:pt x="128588" y="92913"/>
                </a:cubicBezTo>
                <a:cubicBezTo>
                  <a:pt x="128588" y="85011"/>
                  <a:pt x="122203" y="78626"/>
                  <a:pt x="114300" y="78626"/>
                </a:cubicBezTo>
                <a:close/>
                <a:moveTo>
                  <a:pt x="100013" y="164306"/>
                </a:moveTo>
                <a:cubicBezTo>
                  <a:pt x="100013" y="156421"/>
                  <a:pt x="106415" y="150019"/>
                  <a:pt x="114300" y="150019"/>
                </a:cubicBezTo>
                <a:cubicBezTo>
                  <a:pt x="122185" y="150019"/>
                  <a:pt x="128588" y="156421"/>
                  <a:pt x="128588" y="164306"/>
                </a:cubicBezTo>
                <a:cubicBezTo>
                  <a:pt x="128588" y="172192"/>
                  <a:pt x="122185" y="178594"/>
                  <a:pt x="114300" y="178594"/>
                </a:cubicBezTo>
                <a:cubicBezTo>
                  <a:pt x="106415" y="178594"/>
                  <a:pt x="100013" y="172192"/>
                  <a:pt x="100013" y="164306"/>
                </a:cubicBezTo>
                <a:close/>
              </a:path>
            </a:pathLst>
          </a:custGeom>
          <a:solidFill>
            <a:srgbClr val="F8F7F2"/>
          </a:solidFill>
          <a:ln/>
        </p:spPr>
      </p:sp>
      <p:sp>
        <p:nvSpPr>
          <p:cNvPr id="32" name="Text 30"/>
          <p:cNvSpPr/>
          <p:nvPr/>
        </p:nvSpPr>
        <p:spPr>
          <a:xfrm>
            <a:off x="990507" y="7172065"/>
            <a:ext cx="146685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800" b="1" dirty="0">
                <a:solidFill>
                  <a:srgbClr val="F8F7F2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Quick Check</a:t>
            </a:r>
            <a:endParaRPr lang="en-US" sz="1600" dirty="0"/>
          </a:p>
        </p:txBody>
      </p:sp>
      <p:sp>
        <p:nvSpPr>
          <p:cNvPr id="33" name="Text 31"/>
          <p:cNvSpPr/>
          <p:nvPr/>
        </p:nvSpPr>
        <p:spPr>
          <a:xfrm>
            <a:off x="711107" y="7629196"/>
            <a:ext cx="74168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F8F7F2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"On the table ___ the books."</a:t>
            </a:r>
            <a:endParaRPr lang="en-US" sz="1600" dirty="0"/>
          </a:p>
        </p:txBody>
      </p:sp>
      <p:sp>
        <p:nvSpPr>
          <p:cNvPr id="34" name="Text 32"/>
          <p:cNvSpPr/>
          <p:nvPr/>
        </p:nvSpPr>
        <p:spPr>
          <a:xfrm>
            <a:off x="711107" y="7984617"/>
            <a:ext cx="7404100" cy="2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400" dirty="0">
                <a:solidFill>
                  <a:srgbClr val="F8F7F2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(books = plural)</a:t>
            </a:r>
            <a:endParaRPr lang="en-US" sz="1600" dirty="0"/>
          </a:p>
        </p:txBody>
      </p:sp>
      <p:sp>
        <p:nvSpPr>
          <p:cNvPr id="35" name="Shape 33"/>
          <p:cNvSpPr/>
          <p:nvPr/>
        </p:nvSpPr>
        <p:spPr>
          <a:xfrm>
            <a:off x="8229571" y="7629196"/>
            <a:ext cx="7315200" cy="965200"/>
          </a:xfrm>
          <a:custGeom>
            <a:avLst/>
            <a:gdLst/>
            <a:ahLst/>
            <a:cxnLst/>
            <a:rect l="l" t="t" r="r" b="b"/>
            <a:pathLst>
              <a:path w="7315200" h="965200">
                <a:moveTo>
                  <a:pt x="101597" y="0"/>
                </a:moveTo>
                <a:lnTo>
                  <a:pt x="7213603" y="0"/>
                </a:lnTo>
                <a:cubicBezTo>
                  <a:pt x="7269713" y="0"/>
                  <a:pt x="7315200" y="45487"/>
                  <a:pt x="7315200" y="101597"/>
                </a:cubicBezTo>
                <a:lnTo>
                  <a:pt x="7315200" y="863603"/>
                </a:lnTo>
                <a:cubicBezTo>
                  <a:pt x="7315200" y="919713"/>
                  <a:pt x="7269713" y="965200"/>
                  <a:pt x="7213603" y="965200"/>
                </a:cubicBezTo>
                <a:lnTo>
                  <a:pt x="101597" y="965200"/>
                </a:lnTo>
                <a:cubicBezTo>
                  <a:pt x="45487" y="965200"/>
                  <a:pt x="0" y="919713"/>
                  <a:pt x="0" y="863603"/>
                </a:cubicBezTo>
                <a:lnTo>
                  <a:pt x="0" y="101597"/>
                </a:lnTo>
                <a:cubicBezTo>
                  <a:pt x="0" y="45487"/>
                  <a:pt x="45487" y="0"/>
                  <a:pt x="101597" y="0"/>
                </a:cubicBezTo>
                <a:close/>
              </a:path>
            </a:pathLst>
          </a:custGeom>
          <a:solidFill>
            <a:srgbClr val="F8F7F2"/>
          </a:solidFill>
          <a:ln/>
        </p:spPr>
      </p:sp>
      <p:sp>
        <p:nvSpPr>
          <p:cNvPr id="36" name="Text 34"/>
          <p:cNvSpPr/>
          <p:nvPr/>
        </p:nvSpPr>
        <p:spPr>
          <a:xfrm>
            <a:off x="8381919" y="7781547"/>
            <a:ext cx="71247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800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...lie the books.</a:t>
            </a:r>
            <a:endParaRPr lang="en-US" sz="1600" dirty="0"/>
          </a:p>
        </p:txBody>
      </p:sp>
      <p:sp>
        <p:nvSpPr>
          <p:cNvPr id="37" name="Text 35"/>
          <p:cNvSpPr/>
          <p:nvPr/>
        </p:nvSpPr>
        <p:spPr>
          <a:xfrm>
            <a:off x="8381919" y="8187866"/>
            <a:ext cx="7099300" cy="2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400" dirty="0">
                <a:solidFill>
                  <a:srgbClr val="2C3E50">
                    <a:alpha val="7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✓ Not "lies" (singular)</a:t>
            </a:r>
            <a:endParaRPr lang="en-US" sz="1600" dirty="0"/>
          </a:p>
        </p:txBody>
      </p:sp>
    </p:spTree>
  </p:cSld>
  <p:clrMapOvr>
    <a:masterClrMapping/>
  </p:clrMapOvr>
  <p:transition>
    <p:fade/>
    <p:spd val="me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7946" y="507944"/>
            <a:ext cx="153416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spc="80" kern="0" dirty="0">
                <a:solidFill>
                  <a:srgbClr val="D4A373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CONTROLLED PRACTICE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507946" y="914177"/>
            <a:ext cx="15468600" cy="5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90000"/>
              </a:lnSpc>
            </a:pPr>
            <a:r>
              <a:rPr lang="en-US" sz="3600" b="1" dirty="0">
                <a:solidFill>
                  <a:srgbClr val="2C3E5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Identify the Type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507946" y="1625284"/>
            <a:ext cx="153543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800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Identify which type of inversion each sentence uses, then rewrite it in normal order.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507946" y="2184047"/>
            <a:ext cx="15240000" cy="1473200"/>
          </a:xfrm>
          <a:custGeom>
            <a:avLst/>
            <a:gdLst/>
            <a:ahLst/>
            <a:cxnLst/>
            <a:rect l="l" t="t" r="r" b="b"/>
            <a:pathLst>
              <a:path w="15240000" h="1473200">
                <a:moveTo>
                  <a:pt x="152403" y="0"/>
                </a:moveTo>
                <a:lnTo>
                  <a:pt x="15087597" y="0"/>
                </a:lnTo>
                <a:cubicBezTo>
                  <a:pt x="15171767" y="0"/>
                  <a:pt x="15240000" y="68233"/>
                  <a:pt x="15240000" y="152403"/>
                </a:cubicBezTo>
                <a:lnTo>
                  <a:pt x="15240000" y="1320797"/>
                </a:lnTo>
                <a:cubicBezTo>
                  <a:pt x="15240000" y="1404967"/>
                  <a:pt x="15171767" y="1473200"/>
                  <a:pt x="15087597" y="1473200"/>
                </a:cubicBezTo>
                <a:lnTo>
                  <a:pt x="152403" y="1473200"/>
                </a:lnTo>
                <a:cubicBezTo>
                  <a:pt x="68233" y="1473200"/>
                  <a:pt x="0" y="1404967"/>
                  <a:pt x="0" y="1320797"/>
                </a:cubicBezTo>
                <a:lnTo>
                  <a:pt x="0" y="152403"/>
                </a:lnTo>
                <a:cubicBezTo>
                  <a:pt x="0" y="68289"/>
                  <a:pt x="68289" y="0"/>
                  <a:pt x="152403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sx="100000" sy="100000" kx="0" ky="0" algn="bl" rotWithShape="0" blurRad="76200" dist="50800" dir="5400000">
              <a:srgbClr val="000000">
                <a:alpha val="10196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11107" y="2387203"/>
            <a:ext cx="609600" cy="609600"/>
          </a:xfrm>
          <a:custGeom>
            <a:avLst/>
            <a:gdLst/>
            <a:ahLst/>
            <a:cxnLst/>
            <a:rect l="l" t="t" r="r" b="b"/>
            <a:pathLst>
              <a:path w="609600" h="609600">
                <a:moveTo>
                  <a:pt x="304800" y="0"/>
                </a:moveTo>
                <a:lnTo>
                  <a:pt x="304800" y="0"/>
                </a:lnTo>
                <a:cubicBezTo>
                  <a:pt x="473024" y="0"/>
                  <a:pt x="609600" y="136576"/>
                  <a:pt x="609600" y="304800"/>
                </a:cubicBezTo>
                <a:lnTo>
                  <a:pt x="609600" y="304800"/>
                </a:lnTo>
                <a:cubicBezTo>
                  <a:pt x="609600" y="473024"/>
                  <a:pt x="473024" y="609600"/>
                  <a:pt x="304800" y="609600"/>
                </a:cubicBezTo>
                <a:lnTo>
                  <a:pt x="304800" y="609600"/>
                </a:lnTo>
                <a:cubicBezTo>
                  <a:pt x="136576" y="609600"/>
                  <a:pt x="0" y="473024"/>
                  <a:pt x="0" y="304800"/>
                </a:cubicBezTo>
                <a:lnTo>
                  <a:pt x="0" y="304800"/>
                </a:lnTo>
                <a:cubicBezTo>
                  <a:pt x="0" y="136576"/>
                  <a:pt x="136576" y="0"/>
                  <a:pt x="304800" y="0"/>
                </a:cubicBezTo>
                <a:close/>
              </a:path>
            </a:pathLst>
          </a:custGeom>
          <a:solidFill>
            <a:srgbClr val="D4A373"/>
          </a:solidFill>
          <a:ln/>
        </p:spPr>
      </p:sp>
      <p:sp>
        <p:nvSpPr>
          <p:cNvPr id="7" name="Text 5"/>
          <p:cNvSpPr/>
          <p:nvPr/>
        </p:nvSpPr>
        <p:spPr>
          <a:xfrm>
            <a:off x="647607" y="2387203"/>
            <a:ext cx="73660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200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1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523839" y="2387203"/>
            <a:ext cx="141478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000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"Not until midnight did the guests leave."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1523839" y="2844248"/>
            <a:ext cx="6908800" cy="609600"/>
          </a:xfrm>
          <a:custGeom>
            <a:avLst/>
            <a:gdLst/>
            <a:ahLst/>
            <a:cxnLst/>
            <a:rect l="l" t="t" r="r" b="b"/>
            <a:pathLst>
              <a:path w="6908800" h="609600">
                <a:moveTo>
                  <a:pt x="101602" y="0"/>
                </a:moveTo>
                <a:lnTo>
                  <a:pt x="6807198" y="0"/>
                </a:lnTo>
                <a:cubicBezTo>
                  <a:pt x="6863311" y="0"/>
                  <a:pt x="6908800" y="45489"/>
                  <a:pt x="6908800" y="101602"/>
                </a:cubicBezTo>
                <a:lnTo>
                  <a:pt x="6908800" y="507998"/>
                </a:lnTo>
                <a:cubicBezTo>
                  <a:pt x="6908800" y="564111"/>
                  <a:pt x="6863311" y="609600"/>
                  <a:pt x="6807198" y="609600"/>
                </a:cubicBezTo>
                <a:lnTo>
                  <a:pt x="101602" y="609600"/>
                </a:lnTo>
                <a:cubicBezTo>
                  <a:pt x="45489" y="609600"/>
                  <a:pt x="0" y="564111"/>
                  <a:pt x="0" y="507998"/>
                </a:cubicBezTo>
                <a:lnTo>
                  <a:pt x="0" y="101602"/>
                </a:lnTo>
                <a:cubicBezTo>
                  <a:pt x="0" y="45526"/>
                  <a:pt x="45526" y="0"/>
                  <a:pt x="101602" y="0"/>
                </a:cubicBezTo>
                <a:close/>
              </a:path>
            </a:pathLst>
          </a:custGeom>
          <a:solidFill>
            <a:srgbClr val="D4A373">
              <a:alpha val="10196"/>
            </a:srgbClr>
          </a:solidFill>
          <a:ln/>
        </p:spPr>
      </p:sp>
      <p:sp>
        <p:nvSpPr>
          <p:cNvPr id="10" name="Text 8"/>
          <p:cNvSpPr/>
          <p:nvPr/>
        </p:nvSpPr>
        <p:spPr>
          <a:xfrm>
            <a:off x="1676187" y="3036602"/>
            <a:ext cx="586417" cy="222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Type: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2210835" y="3036602"/>
            <a:ext cx="2506665" cy="222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D4A373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Type 1 - Negative Emphasis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8635892" y="2844248"/>
            <a:ext cx="6908800" cy="609600"/>
          </a:xfrm>
          <a:custGeom>
            <a:avLst/>
            <a:gdLst/>
            <a:ahLst/>
            <a:cxnLst/>
            <a:rect l="l" t="t" r="r" b="b"/>
            <a:pathLst>
              <a:path w="6908800" h="609600">
                <a:moveTo>
                  <a:pt x="101602" y="0"/>
                </a:moveTo>
                <a:lnTo>
                  <a:pt x="6807198" y="0"/>
                </a:lnTo>
                <a:cubicBezTo>
                  <a:pt x="6863311" y="0"/>
                  <a:pt x="6908800" y="45489"/>
                  <a:pt x="6908800" y="101602"/>
                </a:cubicBezTo>
                <a:lnTo>
                  <a:pt x="6908800" y="507998"/>
                </a:lnTo>
                <a:cubicBezTo>
                  <a:pt x="6908800" y="564111"/>
                  <a:pt x="6863311" y="609600"/>
                  <a:pt x="6807198" y="609600"/>
                </a:cubicBezTo>
                <a:lnTo>
                  <a:pt x="101602" y="609600"/>
                </a:lnTo>
                <a:cubicBezTo>
                  <a:pt x="45489" y="609600"/>
                  <a:pt x="0" y="564111"/>
                  <a:pt x="0" y="507998"/>
                </a:cubicBezTo>
                <a:lnTo>
                  <a:pt x="0" y="101602"/>
                </a:lnTo>
                <a:cubicBezTo>
                  <a:pt x="0" y="45526"/>
                  <a:pt x="45526" y="0"/>
                  <a:pt x="101602" y="0"/>
                </a:cubicBezTo>
                <a:close/>
              </a:path>
            </a:pathLst>
          </a:custGeom>
          <a:solidFill>
            <a:srgbClr val="F8F7F2"/>
          </a:solidFill>
          <a:ln/>
        </p:spPr>
      </p:sp>
      <p:sp>
        <p:nvSpPr>
          <p:cNvPr id="13" name="Text 11"/>
          <p:cNvSpPr/>
          <p:nvPr/>
        </p:nvSpPr>
        <p:spPr>
          <a:xfrm>
            <a:off x="8788240" y="2996598"/>
            <a:ext cx="67056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Normal:</a:t>
            </a:r>
            <a:pPr>
              <a:lnSpc>
                <a:spcPct val="130000"/>
              </a:lnSpc>
            </a:pPr>
            <a:r>
              <a:rPr lang="en-US" sz="1600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The guests did not leave until midnight.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507946" y="3809150"/>
            <a:ext cx="15240000" cy="1473200"/>
          </a:xfrm>
          <a:custGeom>
            <a:avLst/>
            <a:gdLst/>
            <a:ahLst/>
            <a:cxnLst/>
            <a:rect l="l" t="t" r="r" b="b"/>
            <a:pathLst>
              <a:path w="15240000" h="1473200">
                <a:moveTo>
                  <a:pt x="152403" y="0"/>
                </a:moveTo>
                <a:lnTo>
                  <a:pt x="15087597" y="0"/>
                </a:lnTo>
                <a:cubicBezTo>
                  <a:pt x="15171767" y="0"/>
                  <a:pt x="15240000" y="68233"/>
                  <a:pt x="15240000" y="152403"/>
                </a:cubicBezTo>
                <a:lnTo>
                  <a:pt x="15240000" y="1320797"/>
                </a:lnTo>
                <a:cubicBezTo>
                  <a:pt x="15240000" y="1404967"/>
                  <a:pt x="15171767" y="1473200"/>
                  <a:pt x="15087597" y="1473200"/>
                </a:cubicBezTo>
                <a:lnTo>
                  <a:pt x="152403" y="1473200"/>
                </a:lnTo>
                <a:cubicBezTo>
                  <a:pt x="68233" y="1473200"/>
                  <a:pt x="0" y="1404967"/>
                  <a:pt x="0" y="1320797"/>
                </a:cubicBezTo>
                <a:lnTo>
                  <a:pt x="0" y="152403"/>
                </a:lnTo>
                <a:cubicBezTo>
                  <a:pt x="0" y="68289"/>
                  <a:pt x="68289" y="0"/>
                  <a:pt x="152403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sx="100000" sy="100000" kx="0" ky="0" algn="bl" rotWithShape="0" blurRad="76200" dist="50800" dir="5400000">
              <a:srgbClr val="000000">
                <a:alpha val="10196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711107" y="4012313"/>
            <a:ext cx="609600" cy="609600"/>
          </a:xfrm>
          <a:custGeom>
            <a:avLst/>
            <a:gdLst/>
            <a:ahLst/>
            <a:cxnLst/>
            <a:rect l="l" t="t" r="r" b="b"/>
            <a:pathLst>
              <a:path w="609600" h="609600">
                <a:moveTo>
                  <a:pt x="304800" y="0"/>
                </a:moveTo>
                <a:lnTo>
                  <a:pt x="304800" y="0"/>
                </a:lnTo>
                <a:cubicBezTo>
                  <a:pt x="473024" y="0"/>
                  <a:pt x="609600" y="136576"/>
                  <a:pt x="609600" y="304800"/>
                </a:cubicBezTo>
                <a:lnTo>
                  <a:pt x="609600" y="304800"/>
                </a:lnTo>
                <a:cubicBezTo>
                  <a:pt x="609600" y="473024"/>
                  <a:pt x="473024" y="609600"/>
                  <a:pt x="304800" y="609600"/>
                </a:cubicBezTo>
                <a:lnTo>
                  <a:pt x="304800" y="609600"/>
                </a:lnTo>
                <a:cubicBezTo>
                  <a:pt x="136576" y="609600"/>
                  <a:pt x="0" y="473024"/>
                  <a:pt x="0" y="304800"/>
                </a:cubicBezTo>
                <a:lnTo>
                  <a:pt x="0" y="304800"/>
                </a:lnTo>
                <a:cubicBezTo>
                  <a:pt x="0" y="136576"/>
                  <a:pt x="136576" y="0"/>
                  <a:pt x="304800" y="0"/>
                </a:cubicBezTo>
                <a:close/>
              </a:path>
            </a:pathLst>
          </a:custGeom>
          <a:solidFill>
            <a:srgbClr val="8E9EAB"/>
          </a:solidFill>
          <a:ln/>
        </p:spPr>
      </p:sp>
      <p:sp>
        <p:nvSpPr>
          <p:cNvPr id="16" name="Text 14"/>
          <p:cNvSpPr/>
          <p:nvPr/>
        </p:nvSpPr>
        <p:spPr>
          <a:xfrm>
            <a:off x="647607" y="4012313"/>
            <a:ext cx="73660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200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2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1523839" y="4012313"/>
            <a:ext cx="141478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000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"Round the corner came the parade."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1523839" y="4469358"/>
            <a:ext cx="6908800" cy="609600"/>
          </a:xfrm>
          <a:custGeom>
            <a:avLst/>
            <a:gdLst/>
            <a:ahLst/>
            <a:cxnLst/>
            <a:rect l="l" t="t" r="r" b="b"/>
            <a:pathLst>
              <a:path w="6908800" h="609600">
                <a:moveTo>
                  <a:pt x="101602" y="0"/>
                </a:moveTo>
                <a:lnTo>
                  <a:pt x="6807198" y="0"/>
                </a:lnTo>
                <a:cubicBezTo>
                  <a:pt x="6863311" y="0"/>
                  <a:pt x="6908800" y="45489"/>
                  <a:pt x="6908800" y="101602"/>
                </a:cubicBezTo>
                <a:lnTo>
                  <a:pt x="6908800" y="507998"/>
                </a:lnTo>
                <a:cubicBezTo>
                  <a:pt x="6908800" y="564111"/>
                  <a:pt x="6863311" y="609600"/>
                  <a:pt x="6807198" y="609600"/>
                </a:cubicBezTo>
                <a:lnTo>
                  <a:pt x="101602" y="609600"/>
                </a:lnTo>
                <a:cubicBezTo>
                  <a:pt x="45489" y="609600"/>
                  <a:pt x="0" y="564111"/>
                  <a:pt x="0" y="507998"/>
                </a:cubicBezTo>
                <a:lnTo>
                  <a:pt x="0" y="101602"/>
                </a:lnTo>
                <a:cubicBezTo>
                  <a:pt x="0" y="45526"/>
                  <a:pt x="45526" y="0"/>
                  <a:pt x="101602" y="0"/>
                </a:cubicBezTo>
                <a:close/>
              </a:path>
            </a:pathLst>
          </a:custGeom>
          <a:solidFill>
            <a:srgbClr val="8E9EAB">
              <a:alpha val="10196"/>
            </a:srgbClr>
          </a:solidFill>
          <a:ln/>
        </p:spPr>
      </p:sp>
      <p:sp>
        <p:nvSpPr>
          <p:cNvPr id="19" name="Text 17"/>
          <p:cNvSpPr/>
          <p:nvPr/>
        </p:nvSpPr>
        <p:spPr>
          <a:xfrm>
            <a:off x="1676187" y="4661712"/>
            <a:ext cx="586417" cy="222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Type: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2210835" y="4661712"/>
            <a:ext cx="1878073" cy="222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8E9EAB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Type 3 - Place/Style</a:t>
            </a:r>
            <a:endParaRPr lang="en-US" sz="1600" dirty="0"/>
          </a:p>
        </p:txBody>
      </p:sp>
      <p:sp>
        <p:nvSpPr>
          <p:cNvPr id="21" name="Shape 19"/>
          <p:cNvSpPr/>
          <p:nvPr/>
        </p:nvSpPr>
        <p:spPr>
          <a:xfrm>
            <a:off x="8635892" y="4469358"/>
            <a:ext cx="6908800" cy="609600"/>
          </a:xfrm>
          <a:custGeom>
            <a:avLst/>
            <a:gdLst/>
            <a:ahLst/>
            <a:cxnLst/>
            <a:rect l="l" t="t" r="r" b="b"/>
            <a:pathLst>
              <a:path w="6908800" h="609600">
                <a:moveTo>
                  <a:pt x="101602" y="0"/>
                </a:moveTo>
                <a:lnTo>
                  <a:pt x="6807198" y="0"/>
                </a:lnTo>
                <a:cubicBezTo>
                  <a:pt x="6863311" y="0"/>
                  <a:pt x="6908800" y="45489"/>
                  <a:pt x="6908800" y="101602"/>
                </a:cubicBezTo>
                <a:lnTo>
                  <a:pt x="6908800" y="507998"/>
                </a:lnTo>
                <a:cubicBezTo>
                  <a:pt x="6908800" y="564111"/>
                  <a:pt x="6863311" y="609600"/>
                  <a:pt x="6807198" y="609600"/>
                </a:cubicBezTo>
                <a:lnTo>
                  <a:pt x="101602" y="609600"/>
                </a:lnTo>
                <a:cubicBezTo>
                  <a:pt x="45489" y="609600"/>
                  <a:pt x="0" y="564111"/>
                  <a:pt x="0" y="507998"/>
                </a:cubicBezTo>
                <a:lnTo>
                  <a:pt x="0" y="101602"/>
                </a:lnTo>
                <a:cubicBezTo>
                  <a:pt x="0" y="45526"/>
                  <a:pt x="45526" y="0"/>
                  <a:pt x="101602" y="0"/>
                </a:cubicBezTo>
                <a:close/>
              </a:path>
            </a:pathLst>
          </a:custGeom>
          <a:solidFill>
            <a:srgbClr val="F8F7F2"/>
          </a:solidFill>
          <a:ln/>
        </p:spPr>
      </p:sp>
      <p:sp>
        <p:nvSpPr>
          <p:cNvPr id="22" name="Text 20"/>
          <p:cNvSpPr/>
          <p:nvPr/>
        </p:nvSpPr>
        <p:spPr>
          <a:xfrm>
            <a:off x="8788240" y="4621702"/>
            <a:ext cx="67056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Normal:</a:t>
            </a:r>
            <a:pPr>
              <a:lnSpc>
                <a:spcPct val="130000"/>
              </a:lnSpc>
            </a:pPr>
            <a:r>
              <a:rPr lang="en-US" sz="1600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The parade came round the corner.</a:t>
            </a:r>
            <a:endParaRPr lang="en-US" sz="1600" dirty="0"/>
          </a:p>
        </p:txBody>
      </p:sp>
      <p:sp>
        <p:nvSpPr>
          <p:cNvPr id="23" name="Shape 21"/>
          <p:cNvSpPr/>
          <p:nvPr/>
        </p:nvSpPr>
        <p:spPr>
          <a:xfrm>
            <a:off x="507946" y="5434261"/>
            <a:ext cx="15240000" cy="1473200"/>
          </a:xfrm>
          <a:custGeom>
            <a:avLst/>
            <a:gdLst/>
            <a:ahLst/>
            <a:cxnLst/>
            <a:rect l="l" t="t" r="r" b="b"/>
            <a:pathLst>
              <a:path w="15240000" h="1473200">
                <a:moveTo>
                  <a:pt x="152403" y="0"/>
                </a:moveTo>
                <a:lnTo>
                  <a:pt x="15087597" y="0"/>
                </a:lnTo>
                <a:cubicBezTo>
                  <a:pt x="15171767" y="0"/>
                  <a:pt x="15240000" y="68233"/>
                  <a:pt x="15240000" y="152403"/>
                </a:cubicBezTo>
                <a:lnTo>
                  <a:pt x="15240000" y="1320797"/>
                </a:lnTo>
                <a:cubicBezTo>
                  <a:pt x="15240000" y="1404967"/>
                  <a:pt x="15171767" y="1473200"/>
                  <a:pt x="15087597" y="1473200"/>
                </a:cubicBezTo>
                <a:lnTo>
                  <a:pt x="152403" y="1473200"/>
                </a:lnTo>
                <a:cubicBezTo>
                  <a:pt x="68233" y="1473200"/>
                  <a:pt x="0" y="1404967"/>
                  <a:pt x="0" y="1320797"/>
                </a:cubicBezTo>
                <a:lnTo>
                  <a:pt x="0" y="152403"/>
                </a:lnTo>
                <a:cubicBezTo>
                  <a:pt x="0" y="68289"/>
                  <a:pt x="68289" y="0"/>
                  <a:pt x="152403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sx="100000" sy="100000" kx="0" ky="0" algn="bl" rotWithShape="0" blurRad="76200" dist="50800" dir="5400000">
              <a:srgbClr val="000000">
                <a:alpha val="10196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711107" y="5637417"/>
            <a:ext cx="609600" cy="609600"/>
          </a:xfrm>
          <a:custGeom>
            <a:avLst/>
            <a:gdLst/>
            <a:ahLst/>
            <a:cxnLst/>
            <a:rect l="l" t="t" r="r" b="b"/>
            <a:pathLst>
              <a:path w="609600" h="609600">
                <a:moveTo>
                  <a:pt x="304800" y="0"/>
                </a:moveTo>
                <a:lnTo>
                  <a:pt x="304800" y="0"/>
                </a:lnTo>
                <a:cubicBezTo>
                  <a:pt x="473024" y="0"/>
                  <a:pt x="609600" y="136576"/>
                  <a:pt x="609600" y="304800"/>
                </a:cubicBezTo>
                <a:lnTo>
                  <a:pt x="609600" y="304800"/>
                </a:lnTo>
                <a:cubicBezTo>
                  <a:pt x="609600" y="473024"/>
                  <a:pt x="473024" y="609600"/>
                  <a:pt x="304800" y="609600"/>
                </a:cubicBezTo>
                <a:lnTo>
                  <a:pt x="304800" y="609600"/>
                </a:lnTo>
                <a:cubicBezTo>
                  <a:pt x="136576" y="609600"/>
                  <a:pt x="0" y="473024"/>
                  <a:pt x="0" y="304800"/>
                </a:cubicBezTo>
                <a:lnTo>
                  <a:pt x="0" y="304800"/>
                </a:lnTo>
                <a:cubicBezTo>
                  <a:pt x="0" y="136576"/>
                  <a:pt x="136576" y="0"/>
                  <a:pt x="304800" y="0"/>
                </a:cubicBezTo>
                <a:close/>
              </a:path>
            </a:pathLst>
          </a:custGeom>
          <a:solidFill>
            <a:srgbClr val="2C3E50"/>
          </a:solidFill>
          <a:ln/>
        </p:spPr>
      </p:sp>
      <p:sp>
        <p:nvSpPr>
          <p:cNvPr id="25" name="Text 23"/>
          <p:cNvSpPr/>
          <p:nvPr/>
        </p:nvSpPr>
        <p:spPr>
          <a:xfrm>
            <a:off x="647607" y="5637417"/>
            <a:ext cx="73660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200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3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1523839" y="5637417"/>
            <a:ext cx="141478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000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"Had she practiced more, she would have won."</a:t>
            </a:r>
            <a:endParaRPr lang="en-US" sz="1600" dirty="0"/>
          </a:p>
        </p:txBody>
      </p:sp>
      <p:sp>
        <p:nvSpPr>
          <p:cNvPr id="27" name="Shape 25"/>
          <p:cNvSpPr/>
          <p:nvPr/>
        </p:nvSpPr>
        <p:spPr>
          <a:xfrm>
            <a:off x="1523839" y="6094462"/>
            <a:ext cx="6908800" cy="609600"/>
          </a:xfrm>
          <a:custGeom>
            <a:avLst/>
            <a:gdLst/>
            <a:ahLst/>
            <a:cxnLst/>
            <a:rect l="l" t="t" r="r" b="b"/>
            <a:pathLst>
              <a:path w="6908800" h="609600">
                <a:moveTo>
                  <a:pt x="101602" y="0"/>
                </a:moveTo>
                <a:lnTo>
                  <a:pt x="6807198" y="0"/>
                </a:lnTo>
                <a:cubicBezTo>
                  <a:pt x="6863311" y="0"/>
                  <a:pt x="6908800" y="45489"/>
                  <a:pt x="6908800" y="101602"/>
                </a:cubicBezTo>
                <a:lnTo>
                  <a:pt x="6908800" y="507998"/>
                </a:lnTo>
                <a:cubicBezTo>
                  <a:pt x="6908800" y="564111"/>
                  <a:pt x="6863311" y="609600"/>
                  <a:pt x="6807198" y="609600"/>
                </a:cubicBezTo>
                <a:lnTo>
                  <a:pt x="101602" y="609600"/>
                </a:lnTo>
                <a:cubicBezTo>
                  <a:pt x="45489" y="609600"/>
                  <a:pt x="0" y="564111"/>
                  <a:pt x="0" y="507998"/>
                </a:cubicBezTo>
                <a:lnTo>
                  <a:pt x="0" y="101602"/>
                </a:lnTo>
                <a:cubicBezTo>
                  <a:pt x="0" y="45526"/>
                  <a:pt x="45526" y="0"/>
                  <a:pt x="101602" y="0"/>
                </a:cubicBezTo>
                <a:close/>
              </a:path>
            </a:pathLst>
          </a:custGeom>
          <a:solidFill>
            <a:srgbClr val="2C3E50">
              <a:alpha val="10196"/>
            </a:srgbClr>
          </a:solidFill>
          <a:ln/>
        </p:spPr>
      </p:sp>
      <p:sp>
        <p:nvSpPr>
          <p:cNvPr id="28" name="Text 26"/>
          <p:cNvSpPr/>
          <p:nvPr/>
        </p:nvSpPr>
        <p:spPr>
          <a:xfrm>
            <a:off x="1676187" y="6286816"/>
            <a:ext cx="586417" cy="222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Type:</a:t>
            </a:r>
            <a:endParaRPr lang="en-US" sz="1600" dirty="0"/>
          </a:p>
        </p:txBody>
      </p:sp>
      <p:sp>
        <p:nvSpPr>
          <p:cNvPr id="29" name="Text 27"/>
          <p:cNvSpPr/>
          <p:nvPr/>
        </p:nvSpPr>
        <p:spPr>
          <a:xfrm>
            <a:off x="2210835" y="6286816"/>
            <a:ext cx="1890307" cy="222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Type 2 - Conditional</a:t>
            </a:r>
            <a:endParaRPr lang="en-US" sz="1600" dirty="0"/>
          </a:p>
        </p:txBody>
      </p:sp>
      <p:sp>
        <p:nvSpPr>
          <p:cNvPr id="30" name="Shape 28"/>
          <p:cNvSpPr/>
          <p:nvPr/>
        </p:nvSpPr>
        <p:spPr>
          <a:xfrm>
            <a:off x="8635892" y="6094462"/>
            <a:ext cx="6908800" cy="609600"/>
          </a:xfrm>
          <a:custGeom>
            <a:avLst/>
            <a:gdLst/>
            <a:ahLst/>
            <a:cxnLst/>
            <a:rect l="l" t="t" r="r" b="b"/>
            <a:pathLst>
              <a:path w="6908800" h="609600">
                <a:moveTo>
                  <a:pt x="101602" y="0"/>
                </a:moveTo>
                <a:lnTo>
                  <a:pt x="6807198" y="0"/>
                </a:lnTo>
                <a:cubicBezTo>
                  <a:pt x="6863311" y="0"/>
                  <a:pt x="6908800" y="45489"/>
                  <a:pt x="6908800" y="101602"/>
                </a:cubicBezTo>
                <a:lnTo>
                  <a:pt x="6908800" y="507998"/>
                </a:lnTo>
                <a:cubicBezTo>
                  <a:pt x="6908800" y="564111"/>
                  <a:pt x="6863311" y="609600"/>
                  <a:pt x="6807198" y="609600"/>
                </a:cubicBezTo>
                <a:lnTo>
                  <a:pt x="101602" y="609600"/>
                </a:lnTo>
                <a:cubicBezTo>
                  <a:pt x="45489" y="609600"/>
                  <a:pt x="0" y="564111"/>
                  <a:pt x="0" y="507998"/>
                </a:cubicBezTo>
                <a:lnTo>
                  <a:pt x="0" y="101602"/>
                </a:lnTo>
                <a:cubicBezTo>
                  <a:pt x="0" y="45526"/>
                  <a:pt x="45526" y="0"/>
                  <a:pt x="101602" y="0"/>
                </a:cubicBezTo>
                <a:close/>
              </a:path>
            </a:pathLst>
          </a:custGeom>
          <a:solidFill>
            <a:srgbClr val="F8F7F2"/>
          </a:solidFill>
          <a:ln/>
        </p:spPr>
      </p:sp>
      <p:sp>
        <p:nvSpPr>
          <p:cNvPr id="31" name="Text 29"/>
          <p:cNvSpPr/>
          <p:nvPr/>
        </p:nvSpPr>
        <p:spPr>
          <a:xfrm>
            <a:off x="8788240" y="6246813"/>
            <a:ext cx="67056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Normal:</a:t>
            </a:r>
            <a:pPr>
              <a:lnSpc>
                <a:spcPct val="130000"/>
              </a:lnSpc>
            </a:pPr>
            <a:r>
              <a:rPr lang="en-US" sz="1600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If she had practiced more, she would have won.</a:t>
            </a:r>
            <a:endParaRPr lang="en-US" sz="1600" dirty="0"/>
          </a:p>
        </p:txBody>
      </p:sp>
      <p:sp>
        <p:nvSpPr>
          <p:cNvPr id="32" name="Shape 30"/>
          <p:cNvSpPr/>
          <p:nvPr/>
        </p:nvSpPr>
        <p:spPr>
          <a:xfrm>
            <a:off x="507946" y="7059364"/>
            <a:ext cx="15240000" cy="1473200"/>
          </a:xfrm>
          <a:custGeom>
            <a:avLst/>
            <a:gdLst/>
            <a:ahLst/>
            <a:cxnLst/>
            <a:rect l="l" t="t" r="r" b="b"/>
            <a:pathLst>
              <a:path w="15240000" h="1473200">
                <a:moveTo>
                  <a:pt x="152403" y="0"/>
                </a:moveTo>
                <a:lnTo>
                  <a:pt x="15087597" y="0"/>
                </a:lnTo>
                <a:cubicBezTo>
                  <a:pt x="15171767" y="0"/>
                  <a:pt x="15240000" y="68233"/>
                  <a:pt x="15240000" y="152403"/>
                </a:cubicBezTo>
                <a:lnTo>
                  <a:pt x="15240000" y="1320797"/>
                </a:lnTo>
                <a:cubicBezTo>
                  <a:pt x="15240000" y="1404967"/>
                  <a:pt x="15171767" y="1473200"/>
                  <a:pt x="15087597" y="1473200"/>
                </a:cubicBezTo>
                <a:lnTo>
                  <a:pt x="152403" y="1473200"/>
                </a:lnTo>
                <a:cubicBezTo>
                  <a:pt x="68233" y="1473200"/>
                  <a:pt x="0" y="1404967"/>
                  <a:pt x="0" y="1320797"/>
                </a:cubicBezTo>
                <a:lnTo>
                  <a:pt x="0" y="152403"/>
                </a:lnTo>
                <a:cubicBezTo>
                  <a:pt x="0" y="68289"/>
                  <a:pt x="68289" y="0"/>
                  <a:pt x="152403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sx="100000" sy="100000" kx="0" ky="0" algn="bl" rotWithShape="0" blurRad="76200" dist="50800" dir="5400000">
              <a:srgbClr val="000000">
                <a:alpha val="10196"/>
              </a:srgbClr>
            </a:outerShdw>
          </a:effectLst>
        </p:spPr>
      </p:sp>
      <p:sp>
        <p:nvSpPr>
          <p:cNvPr id="33" name="Shape 31"/>
          <p:cNvSpPr/>
          <p:nvPr/>
        </p:nvSpPr>
        <p:spPr>
          <a:xfrm>
            <a:off x="711107" y="7262527"/>
            <a:ext cx="609600" cy="609600"/>
          </a:xfrm>
          <a:custGeom>
            <a:avLst/>
            <a:gdLst/>
            <a:ahLst/>
            <a:cxnLst/>
            <a:rect l="l" t="t" r="r" b="b"/>
            <a:pathLst>
              <a:path w="609600" h="609600">
                <a:moveTo>
                  <a:pt x="304800" y="0"/>
                </a:moveTo>
                <a:lnTo>
                  <a:pt x="304800" y="0"/>
                </a:lnTo>
                <a:cubicBezTo>
                  <a:pt x="473024" y="0"/>
                  <a:pt x="609600" y="136576"/>
                  <a:pt x="609600" y="304800"/>
                </a:cubicBezTo>
                <a:lnTo>
                  <a:pt x="609600" y="304800"/>
                </a:lnTo>
                <a:cubicBezTo>
                  <a:pt x="609600" y="473024"/>
                  <a:pt x="473024" y="609600"/>
                  <a:pt x="304800" y="609600"/>
                </a:cubicBezTo>
                <a:lnTo>
                  <a:pt x="304800" y="609600"/>
                </a:lnTo>
                <a:cubicBezTo>
                  <a:pt x="136576" y="609600"/>
                  <a:pt x="0" y="473024"/>
                  <a:pt x="0" y="304800"/>
                </a:cubicBezTo>
                <a:lnTo>
                  <a:pt x="0" y="304800"/>
                </a:lnTo>
                <a:cubicBezTo>
                  <a:pt x="0" y="136576"/>
                  <a:pt x="136576" y="0"/>
                  <a:pt x="304800" y="0"/>
                </a:cubicBezTo>
                <a:close/>
              </a:path>
            </a:pathLst>
          </a:custGeom>
          <a:solidFill>
            <a:srgbClr val="8E9EAB"/>
          </a:solidFill>
          <a:ln/>
        </p:spPr>
      </p:sp>
      <p:sp>
        <p:nvSpPr>
          <p:cNvPr id="34" name="Text 32"/>
          <p:cNvSpPr/>
          <p:nvPr/>
        </p:nvSpPr>
        <p:spPr>
          <a:xfrm>
            <a:off x="647607" y="7262527"/>
            <a:ext cx="73660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200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4</a:t>
            </a:r>
            <a:endParaRPr lang="en-US" sz="1600" dirty="0"/>
          </a:p>
        </p:txBody>
      </p:sp>
      <p:sp>
        <p:nvSpPr>
          <p:cNvPr id="35" name="Text 33"/>
          <p:cNvSpPr/>
          <p:nvPr/>
        </p:nvSpPr>
        <p:spPr>
          <a:xfrm>
            <a:off x="1523839" y="7262527"/>
            <a:ext cx="14147800" cy="3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000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"Next to the window sits a comfortable armchair."</a:t>
            </a:r>
            <a:endParaRPr lang="en-US" sz="1600" dirty="0"/>
          </a:p>
        </p:txBody>
      </p:sp>
      <p:sp>
        <p:nvSpPr>
          <p:cNvPr id="36" name="Shape 34"/>
          <p:cNvSpPr/>
          <p:nvPr/>
        </p:nvSpPr>
        <p:spPr>
          <a:xfrm>
            <a:off x="1523839" y="7719572"/>
            <a:ext cx="6908800" cy="609600"/>
          </a:xfrm>
          <a:custGeom>
            <a:avLst/>
            <a:gdLst/>
            <a:ahLst/>
            <a:cxnLst/>
            <a:rect l="l" t="t" r="r" b="b"/>
            <a:pathLst>
              <a:path w="6908800" h="609600">
                <a:moveTo>
                  <a:pt x="101602" y="0"/>
                </a:moveTo>
                <a:lnTo>
                  <a:pt x="6807198" y="0"/>
                </a:lnTo>
                <a:cubicBezTo>
                  <a:pt x="6863311" y="0"/>
                  <a:pt x="6908800" y="45489"/>
                  <a:pt x="6908800" y="101602"/>
                </a:cubicBezTo>
                <a:lnTo>
                  <a:pt x="6908800" y="507998"/>
                </a:lnTo>
                <a:cubicBezTo>
                  <a:pt x="6908800" y="564111"/>
                  <a:pt x="6863311" y="609600"/>
                  <a:pt x="6807198" y="609600"/>
                </a:cubicBezTo>
                <a:lnTo>
                  <a:pt x="101602" y="609600"/>
                </a:lnTo>
                <a:cubicBezTo>
                  <a:pt x="45489" y="609600"/>
                  <a:pt x="0" y="564111"/>
                  <a:pt x="0" y="507998"/>
                </a:cubicBezTo>
                <a:lnTo>
                  <a:pt x="0" y="101602"/>
                </a:lnTo>
                <a:cubicBezTo>
                  <a:pt x="0" y="45526"/>
                  <a:pt x="45526" y="0"/>
                  <a:pt x="101602" y="0"/>
                </a:cubicBezTo>
                <a:close/>
              </a:path>
            </a:pathLst>
          </a:custGeom>
          <a:solidFill>
            <a:srgbClr val="8E9EAB">
              <a:alpha val="10196"/>
            </a:srgbClr>
          </a:solidFill>
          <a:ln/>
        </p:spPr>
      </p:sp>
      <p:sp>
        <p:nvSpPr>
          <p:cNvPr id="37" name="Text 35"/>
          <p:cNvSpPr/>
          <p:nvPr/>
        </p:nvSpPr>
        <p:spPr>
          <a:xfrm>
            <a:off x="1676187" y="7911926"/>
            <a:ext cx="586417" cy="222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Type:</a:t>
            </a:r>
            <a:endParaRPr lang="en-US" sz="1600" dirty="0"/>
          </a:p>
        </p:txBody>
      </p:sp>
      <p:sp>
        <p:nvSpPr>
          <p:cNvPr id="38" name="Text 36"/>
          <p:cNvSpPr/>
          <p:nvPr/>
        </p:nvSpPr>
        <p:spPr>
          <a:xfrm>
            <a:off x="2210835" y="7911926"/>
            <a:ext cx="1878073" cy="222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8E9EAB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Type 3 - Place/Style</a:t>
            </a:r>
            <a:endParaRPr lang="en-US" sz="1600" dirty="0"/>
          </a:p>
        </p:txBody>
      </p:sp>
      <p:sp>
        <p:nvSpPr>
          <p:cNvPr id="39" name="Shape 37"/>
          <p:cNvSpPr/>
          <p:nvPr/>
        </p:nvSpPr>
        <p:spPr>
          <a:xfrm>
            <a:off x="8635892" y="7719572"/>
            <a:ext cx="6908800" cy="609600"/>
          </a:xfrm>
          <a:custGeom>
            <a:avLst/>
            <a:gdLst/>
            <a:ahLst/>
            <a:cxnLst/>
            <a:rect l="l" t="t" r="r" b="b"/>
            <a:pathLst>
              <a:path w="6908800" h="609600">
                <a:moveTo>
                  <a:pt x="101602" y="0"/>
                </a:moveTo>
                <a:lnTo>
                  <a:pt x="6807198" y="0"/>
                </a:lnTo>
                <a:cubicBezTo>
                  <a:pt x="6863311" y="0"/>
                  <a:pt x="6908800" y="45489"/>
                  <a:pt x="6908800" y="101602"/>
                </a:cubicBezTo>
                <a:lnTo>
                  <a:pt x="6908800" y="507998"/>
                </a:lnTo>
                <a:cubicBezTo>
                  <a:pt x="6908800" y="564111"/>
                  <a:pt x="6863311" y="609600"/>
                  <a:pt x="6807198" y="609600"/>
                </a:cubicBezTo>
                <a:lnTo>
                  <a:pt x="101602" y="609600"/>
                </a:lnTo>
                <a:cubicBezTo>
                  <a:pt x="45489" y="609600"/>
                  <a:pt x="0" y="564111"/>
                  <a:pt x="0" y="507998"/>
                </a:cubicBezTo>
                <a:lnTo>
                  <a:pt x="0" y="101602"/>
                </a:lnTo>
                <a:cubicBezTo>
                  <a:pt x="0" y="45526"/>
                  <a:pt x="45526" y="0"/>
                  <a:pt x="101602" y="0"/>
                </a:cubicBezTo>
                <a:close/>
              </a:path>
            </a:pathLst>
          </a:custGeom>
          <a:solidFill>
            <a:srgbClr val="F8F7F2"/>
          </a:solidFill>
          <a:ln/>
        </p:spPr>
      </p:sp>
      <p:sp>
        <p:nvSpPr>
          <p:cNvPr id="40" name="Text 38"/>
          <p:cNvSpPr/>
          <p:nvPr/>
        </p:nvSpPr>
        <p:spPr>
          <a:xfrm>
            <a:off x="8788240" y="7871916"/>
            <a:ext cx="67056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Normal:</a:t>
            </a:r>
            <a:pPr>
              <a:lnSpc>
                <a:spcPct val="130000"/>
              </a:lnSpc>
            </a:pPr>
            <a:r>
              <a:rPr lang="en-US" sz="1600" dirty="0">
                <a:solidFill>
                  <a:srgbClr val="2C3E5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A comfortable armchair sits next to the window.</a:t>
            </a:r>
            <a:endParaRPr lang="en-US" sz="1600" dirty="0"/>
          </a:p>
        </p:txBody>
      </p:sp>
    </p:spTree>
  </p:cSld>
  <p:clrMapOvr>
    <a:masterClrMapping/>
  </p:clrMapOvr>
  <p:transition>
    <p:fade/>
    <p:spd val="med"/>
  </p:transition>
</p:sld>
</file>

<file path=ppt/theme/theme1.xml><?xml version="1.0" encoding="utf-8"?>
<a:theme xmlns:a="http://schemas.openxmlformats.org/drawingml/2006/main" name="Custom Theme">
  <a:themeElements>
    <a:clrScheme name="Custom">
      <a:dk1>
        <a:srgbClr val="000000"/>
      </a:dk1>
      <a:lt1>
        <a:srgbClr val="ffffff"/>
      </a:lt1>
      <a:dk2>
        <a:srgbClr val="333333"/>
      </a:dk2>
      <a:lt2>
        <a:srgbClr val="eeeeee"/>
      </a:lt2>
      <a:accent1>
        <a:srgbClr val="8daac2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Moonshot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Inversion: A Powerful Stylistic Tool</dc:title>
  <dc:subject>English Inversion: A Powerful Stylistic Tool</dc:subject>
  <dc:creator>Kimi</dc:creator>
  <cp:lastModifiedBy>Kimi</cp:lastModifiedBy>
  <cp:revision>1</cp:revision>
  <dcterms:created xsi:type="dcterms:W3CDTF">2026-01-31T04:15:16Z</dcterms:created>
  <dcterms:modified xsi:type="dcterms:W3CDTF">2026-01-31T04:15:16Z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4" name="AIGC">
    <vt:lpwstr>{"Label":"English Inversion: A Powerful Stylistic Tool","ContentProducer":"001191110108MACG2KBH8F10000","ProduceID":"19c123c7-4822-8808-8000-00009e497a56","ReservedCode1":"","ContentPropagator":"001191110108MACG2KBH8F20000","PropagateID":"19c123c7-4822-8808-8000-00009e497a56","ReservedCode2":""}</vt:lpwstr>
  </property>
</Properties>
</file>